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1" r:id="rId2"/>
    <p:sldId id="262" r:id="rId3"/>
    <p:sldId id="263" r:id="rId4"/>
    <p:sldId id="264" r:id="rId5"/>
    <p:sldId id="259" r:id="rId6"/>
    <p:sldId id="265" r:id="rId7"/>
    <p:sldId id="266" r:id="rId8"/>
    <p:sldId id="257" r:id="rId9"/>
    <p:sldId id="267" r:id="rId10"/>
    <p:sldId id="268" r:id="rId11"/>
    <p:sldId id="256" r:id="rId12"/>
    <p:sldId id="258" r:id="rId13"/>
    <p:sldId id="269" r:id="rId14"/>
    <p:sldId id="270" r:id="rId15"/>
    <p:sldId id="271" r:id="rId16"/>
  </p:sldIdLst>
  <p:sldSz cx="10375900" cy="58547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122" d="100"/>
          <a:sy n="122" d="100"/>
        </p:scale>
        <p:origin x="288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ydain shaikh" userId="dfdde3e643cc4df7" providerId="LiveId" clId="{38A62E5D-6145-4865-8543-CA20E9904F70}"/>
    <pc:docChg chg="undo custSel delSld modSld sldOrd">
      <pc:chgData name="Saydain shaikh" userId="dfdde3e643cc4df7" providerId="LiveId" clId="{38A62E5D-6145-4865-8543-CA20E9904F70}" dt="2025-02-08T18:41:08.342" v="106" actId="2696"/>
      <pc:docMkLst>
        <pc:docMk/>
      </pc:docMkLst>
      <pc:sldChg chg="ord">
        <pc:chgData name="Saydain shaikh" userId="dfdde3e643cc4df7" providerId="LiveId" clId="{38A62E5D-6145-4865-8543-CA20E9904F70}" dt="2025-02-08T17:50:42.201" v="63"/>
        <pc:sldMkLst>
          <pc:docMk/>
          <pc:sldMk cId="0" sldId="257"/>
        </pc:sldMkLst>
      </pc:sldChg>
      <pc:sldChg chg="ord">
        <pc:chgData name="Saydain shaikh" userId="dfdde3e643cc4df7" providerId="LiveId" clId="{38A62E5D-6145-4865-8543-CA20E9904F70}" dt="2025-02-08T17:47:37.593" v="35"/>
        <pc:sldMkLst>
          <pc:docMk/>
          <pc:sldMk cId="0" sldId="258"/>
        </pc:sldMkLst>
      </pc:sldChg>
      <pc:sldChg chg="ord">
        <pc:chgData name="Saydain shaikh" userId="dfdde3e643cc4df7" providerId="LiveId" clId="{38A62E5D-6145-4865-8543-CA20E9904F70}" dt="2025-02-08T17:48:05.253" v="41"/>
        <pc:sldMkLst>
          <pc:docMk/>
          <pc:sldMk cId="0" sldId="259"/>
        </pc:sldMkLst>
      </pc:sldChg>
      <pc:sldChg chg="del ord">
        <pc:chgData name="Saydain shaikh" userId="dfdde3e643cc4df7" providerId="LiveId" clId="{38A62E5D-6145-4865-8543-CA20E9904F70}" dt="2025-02-08T18:41:08.342" v="106" actId="2696"/>
        <pc:sldMkLst>
          <pc:docMk/>
          <pc:sldMk cId="0" sldId="260"/>
        </pc:sldMkLst>
      </pc:sldChg>
      <pc:sldChg chg="modSp mod ord">
        <pc:chgData name="Saydain shaikh" userId="dfdde3e643cc4df7" providerId="LiveId" clId="{38A62E5D-6145-4865-8543-CA20E9904F70}" dt="2025-02-08T17:46:30.485" v="23" actId="1076"/>
        <pc:sldMkLst>
          <pc:docMk/>
          <pc:sldMk cId="0" sldId="261"/>
        </pc:sldMkLst>
        <pc:spChg chg="mod">
          <ac:chgData name="Saydain shaikh" userId="dfdde3e643cc4df7" providerId="LiveId" clId="{38A62E5D-6145-4865-8543-CA20E9904F70}" dt="2025-02-08T17:46:30.485" v="23" actId="1076"/>
          <ac:spMkLst>
            <pc:docMk/>
            <pc:sldMk cId="0" sldId="261"/>
            <ac:spMk id="8" creationId="{00000000-0000-0000-0000-000000000000}"/>
          </ac:spMkLst>
        </pc:spChg>
        <pc:spChg chg="mod">
          <ac:chgData name="Saydain shaikh" userId="dfdde3e643cc4df7" providerId="LiveId" clId="{38A62E5D-6145-4865-8543-CA20E9904F70}" dt="2025-02-08T17:46:21.628" v="22" actId="20577"/>
          <ac:spMkLst>
            <pc:docMk/>
            <pc:sldMk cId="0" sldId="261"/>
            <ac:spMk id="9" creationId="{00000000-0000-0000-0000-000000000000}"/>
          </ac:spMkLst>
        </pc:spChg>
      </pc:sldChg>
      <pc:sldChg chg="ord">
        <pc:chgData name="Saydain shaikh" userId="dfdde3e643cc4df7" providerId="LiveId" clId="{38A62E5D-6145-4865-8543-CA20E9904F70}" dt="2025-02-08T17:46:45.488" v="25"/>
        <pc:sldMkLst>
          <pc:docMk/>
          <pc:sldMk cId="0" sldId="262"/>
        </pc:sldMkLst>
      </pc:sldChg>
      <pc:sldChg chg="modSp mod ord">
        <pc:chgData name="Saydain shaikh" userId="dfdde3e643cc4df7" providerId="LiveId" clId="{38A62E5D-6145-4865-8543-CA20E9904F70}" dt="2025-02-08T17:49:53.913" v="59" actId="1076"/>
        <pc:sldMkLst>
          <pc:docMk/>
          <pc:sldMk cId="0" sldId="263"/>
        </pc:sldMkLst>
        <pc:spChg chg="mod">
          <ac:chgData name="Saydain shaikh" userId="dfdde3e643cc4df7" providerId="LiveId" clId="{38A62E5D-6145-4865-8543-CA20E9904F70}" dt="2025-02-08T17:49:36.341" v="56" actId="1076"/>
          <ac:spMkLst>
            <pc:docMk/>
            <pc:sldMk cId="0" sldId="263"/>
            <ac:spMk id="10" creationId="{00000000-0000-0000-0000-000000000000}"/>
          </ac:spMkLst>
        </pc:spChg>
        <pc:spChg chg="mod">
          <ac:chgData name="Saydain shaikh" userId="dfdde3e643cc4df7" providerId="LiveId" clId="{38A62E5D-6145-4865-8543-CA20E9904F70}" dt="2025-02-08T17:49:39.970" v="57" actId="1076"/>
          <ac:spMkLst>
            <pc:docMk/>
            <pc:sldMk cId="0" sldId="263"/>
            <ac:spMk id="17" creationId="{00000000-0000-0000-0000-000000000000}"/>
          </ac:spMkLst>
        </pc:spChg>
        <pc:spChg chg="mod">
          <ac:chgData name="Saydain shaikh" userId="dfdde3e643cc4df7" providerId="LiveId" clId="{38A62E5D-6145-4865-8543-CA20E9904F70}" dt="2025-02-08T17:49:29.177" v="55" actId="1076"/>
          <ac:spMkLst>
            <pc:docMk/>
            <pc:sldMk cId="0" sldId="263"/>
            <ac:spMk id="18" creationId="{00000000-0000-0000-0000-000000000000}"/>
          </ac:spMkLst>
        </pc:spChg>
        <pc:spChg chg="mod">
          <ac:chgData name="Saydain shaikh" userId="dfdde3e643cc4df7" providerId="LiveId" clId="{38A62E5D-6145-4865-8543-CA20E9904F70}" dt="2025-02-08T17:49:19.532" v="54" actId="1076"/>
          <ac:spMkLst>
            <pc:docMk/>
            <pc:sldMk cId="0" sldId="263"/>
            <ac:spMk id="19" creationId="{00000000-0000-0000-0000-000000000000}"/>
          </ac:spMkLst>
        </pc:spChg>
        <pc:spChg chg="mod">
          <ac:chgData name="Saydain shaikh" userId="dfdde3e643cc4df7" providerId="LiveId" clId="{38A62E5D-6145-4865-8543-CA20E9904F70}" dt="2025-02-08T17:49:53.913" v="59" actId="1076"/>
          <ac:spMkLst>
            <pc:docMk/>
            <pc:sldMk cId="0" sldId="263"/>
            <ac:spMk id="20" creationId="{00000000-0000-0000-0000-000000000000}"/>
          </ac:spMkLst>
        </pc:spChg>
        <pc:spChg chg="mod">
          <ac:chgData name="Saydain shaikh" userId="dfdde3e643cc4df7" providerId="LiveId" clId="{38A62E5D-6145-4865-8543-CA20E9904F70}" dt="2025-02-08T17:49:43.925" v="58" actId="1076"/>
          <ac:spMkLst>
            <pc:docMk/>
            <pc:sldMk cId="0" sldId="263"/>
            <ac:spMk id="21" creationId="{00000000-0000-0000-0000-000000000000}"/>
          </ac:spMkLst>
        </pc:spChg>
      </pc:sldChg>
      <pc:sldChg chg="ord">
        <pc:chgData name="Saydain shaikh" userId="dfdde3e643cc4df7" providerId="LiveId" clId="{38A62E5D-6145-4865-8543-CA20E9904F70}" dt="2025-02-08T17:47:56.192" v="37"/>
        <pc:sldMkLst>
          <pc:docMk/>
          <pc:sldMk cId="0" sldId="264"/>
        </pc:sldMkLst>
      </pc:sldChg>
      <pc:sldChg chg="ord">
        <pc:chgData name="Saydain shaikh" userId="dfdde3e643cc4df7" providerId="LiveId" clId="{38A62E5D-6145-4865-8543-CA20E9904F70}" dt="2025-02-08T17:50:32.795" v="61"/>
        <pc:sldMkLst>
          <pc:docMk/>
          <pc:sldMk cId="0" sldId="265"/>
        </pc:sldMkLst>
      </pc:sldChg>
      <pc:sldChg chg="ord">
        <pc:chgData name="Saydain shaikh" userId="dfdde3e643cc4df7" providerId="LiveId" clId="{38A62E5D-6145-4865-8543-CA20E9904F70}" dt="2025-02-08T17:50:50.380" v="65"/>
        <pc:sldMkLst>
          <pc:docMk/>
          <pc:sldMk cId="0" sldId="266"/>
        </pc:sldMkLst>
      </pc:sldChg>
      <pc:sldChg chg="ord">
        <pc:chgData name="Saydain shaikh" userId="dfdde3e643cc4df7" providerId="LiveId" clId="{38A62E5D-6145-4865-8543-CA20E9904F70}" dt="2025-02-08T17:50:58.139" v="67"/>
        <pc:sldMkLst>
          <pc:docMk/>
          <pc:sldMk cId="0" sldId="267"/>
        </pc:sldMkLst>
      </pc:sldChg>
      <pc:sldChg chg="ord">
        <pc:chgData name="Saydain shaikh" userId="dfdde3e643cc4df7" providerId="LiveId" clId="{38A62E5D-6145-4865-8543-CA20E9904F70}" dt="2025-02-08T17:51:13.781" v="69"/>
        <pc:sldMkLst>
          <pc:docMk/>
          <pc:sldMk cId="0" sldId="268"/>
        </pc:sldMkLst>
      </pc:sldChg>
      <pc:sldChg chg="modSp mod">
        <pc:chgData name="Saydain shaikh" userId="dfdde3e643cc4df7" providerId="LiveId" clId="{38A62E5D-6145-4865-8543-CA20E9904F70}" dt="2025-02-08T17:53:19.643" v="105" actId="1076"/>
        <pc:sldMkLst>
          <pc:docMk/>
          <pc:sldMk cId="0" sldId="269"/>
        </pc:sldMkLst>
        <pc:spChg chg="mod">
          <ac:chgData name="Saydain shaikh" userId="dfdde3e643cc4df7" providerId="LiveId" clId="{38A62E5D-6145-4865-8543-CA20E9904F70}" dt="2025-02-08T17:51:57.446" v="75" actId="1076"/>
          <ac:spMkLst>
            <pc:docMk/>
            <pc:sldMk cId="0" sldId="269"/>
            <ac:spMk id="6" creationId="{00000000-0000-0000-0000-000000000000}"/>
          </ac:spMkLst>
        </pc:spChg>
        <pc:spChg chg="mod">
          <ac:chgData name="Saydain shaikh" userId="dfdde3e643cc4df7" providerId="LiveId" clId="{38A62E5D-6145-4865-8543-CA20E9904F70}" dt="2025-02-08T17:52:02.025" v="76" actId="1076"/>
          <ac:spMkLst>
            <pc:docMk/>
            <pc:sldMk cId="0" sldId="269"/>
            <ac:spMk id="10" creationId="{00000000-0000-0000-0000-000000000000}"/>
          </ac:spMkLst>
        </pc:spChg>
        <pc:spChg chg="mod">
          <ac:chgData name="Saydain shaikh" userId="dfdde3e643cc4df7" providerId="LiveId" clId="{38A62E5D-6145-4865-8543-CA20E9904F70}" dt="2025-02-08T17:53:03.845" v="103" actId="1076"/>
          <ac:spMkLst>
            <pc:docMk/>
            <pc:sldMk cId="0" sldId="269"/>
            <ac:spMk id="12" creationId="{00000000-0000-0000-0000-000000000000}"/>
          </ac:spMkLst>
        </pc:spChg>
        <pc:spChg chg="mod">
          <ac:chgData name="Saydain shaikh" userId="dfdde3e643cc4df7" providerId="LiveId" clId="{38A62E5D-6145-4865-8543-CA20E9904F70}" dt="2025-02-08T17:52:10.221" v="77" actId="1076"/>
          <ac:spMkLst>
            <pc:docMk/>
            <pc:sldMk cId="0" sldId="269"/>
            <ac:spMk id="14" creationId="{00000000-0000-0000-0000-000000000000}"/>
          </ac:spMkLst>
        </pc:spChg>
        <pc:picChg chg="mod">
          <ac:chgData name="Saydain shaikh" userId="dfdde3e643cc4df7" providerId="LiveId" clId="{38A62E5D-6145-4865-8543-CA20E9904F70}" dt="2025-02-08T17:51:39.753" v="72" actId="1076"/>
          <ac:picMkLst>
            <pc:docMk/>
            <pc:sldMk cId="0" sldId="269"/>
            <ac:picMk id="5" creationId="{00000000-0000-0000-0000-000000000000}"/>
          </ac:picMkLst>
        </pc:picChg>
        <pc:picChg chg="mod">
          <ac:chgData name="Saydain shaikh" userId="dfdde3e643cc4df7" providerId="LiveId" clId="{38A62E5D-6145-4865-8543-CA20E9904F70}" dt="2025-02-08T17:51:33.293" v="70" actId="1076"/>
          <ac:picMkLst>
            <pc:docMk/>
            <pc:sldMk cId="0" sldId="269"/>
            <ac:picMk id="7" creationId="{00000000-0000-0000-0000-000000000000}"/>
          </ac:picMkLst>
        </pc:picChg>
        <pc:picChg chg="mod">
          <ac:chgData name="Saydain shaikh" userId="dfdde3e643cc4df7" providerId="LiveId" clId="{38A62E5D-6145-4865-8543-CA20E9904F70}" dt="2025-02-08T17:51:43.359" v="73" actId="1076"/>
          <ac:picMkLst>
            <pc:docMk/>
            <pc:sldMk cId="0" sldId="269"/>
            <ac:picMk id="9" creationId="{00000000-0000-0000-0000-000000000000}"/>
          </ac:picMkLst>
        </pc:picChg>
        <pc:picChg chg="mod">
          <ac:chgData name="Saydain shaikh" userId="dfdde3e643cc4df7" providerId="LiveId" clId="{38A62E5D-6145-4865-8543-CA20E9904F70}" dt="2025-02-08T17:53:09.909" v="104" actId="1076"/>
          <ac:picMkLst>
            <pc:docMk/>
            <pc:sldMk cId="0" sldId="269"/>
            <ac:picMk id="11" creationId="{00000000-0000-0000-0000-000000000000}"/>
          </ac:picMkLst>
        </pc:picChg>
        <pc:picChg chg="mod">
          <ac:chgData name="Saydain shaikh" userId="dfdde3e643cc4df7" providerId="LiveId" clId="{38A62E5D-6145-4865-8543-CA20E9904F70}" dt="2025-02-08T17:51:47.563" v="74" actId="1076"/>
          <ac:picMkLst>
            <pc:docMk/>
            <pc:sldMk cId="0" sldId="269"/>
            <ac:picMk id="13" creationId="{00000000-0000-0000-0000-000000000000}"/>
          </ac:picMkLst>
        </pc:picChg>
        <pc:picChg chg="mod">
          <ac:chgData name="Saydain shaikh" userId="dfdde3e643cc4df7" providerId="LiveId" clId="{38A62E5D-6145-4865-8543-CA20E9904F70}" dt="2025-02-08T17:53:19.643" v="105" actId="1076"/>
          <ac:picMkLst>
            <pc:docMk/>
            <pc:sldMk cId="0" sldId="269"/>
            <ac:picMk id="15" creationId="{00000000-0000-0000-0000-000000000000}"/>
          </ac:picMkLst>
        </pc:picChg>
      </pc:sldChg>
      <pc:sldChg chg="modSp mod">
        <pc:chgData name="Saydain shaikh" userId="dfdde3e643cc4df7" providerId="LiveId" clId="{38A62E5D-6145-4865-8543-CA20E9904F70}" dt="2025-02-08T17:52:52.464" v="102" actId="20577"/>
        <pc:sldMkLst>
          <pc:docMk/>
          <pc:sldMk cId="0" sldId="271"/>
        </pc:sldMkLst>
        <pc:spChg chg="mod">
          <ac:chgData name="Saydain shaikh" userId="dfdde3e643cc4df7" providerId="LiveId" clId="{38A62E5D-6145-4865-8543-CA20E9904F70}" dt="2025-02-08T17:52:52.464" v="102" actId="20577"/>
          <ac:spMkLst>
            <pc:docMk/>
            <pc:sldMk cId="0" sldId="271"/>
            <ac:spMk id="7" creationId="{00000000-0000-0000-0000-00000000000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5.png"/><Relationship Id="rId7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31.png"/><Relationship Id="rId4" Type="http://schemas.openxmlformats.org/officeDocument/2006/relationships/image" Target="../media/image12.png"/><Relationship Id="rId9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3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5.png"/><Relationship Id="rId7" Type="http://schemas.openxmlformats.org/officeDocument/2006/relationships/image" Target="../media/image4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5.png"/><Relationship Id="rId7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0375900" cy="5854700"/>
          </a:xfrm>
          <a:prstGeom prst="roundRect">
            <a:avLst>
              <a:gd name="adj" fmla="val 3470"/>
            </a:avLst>
          </a:prstGeom>
          <a:solidFill>
            <a:srgbClr val="000000">
              <a:alpha val="0"/>
            </a:srgbClr>
          </a:solidFill>
        </p:spPr>
        <p:txBody>
          <a:bodyPr/>
          <a:lstStyle/>
          <a:p>
            <a:endParaRPr lang="en-US"/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 l="1000" r="1000"/>
          <a:stretch>
            <a:fillRect/>
          </a:stretch>
        </p:blipFill>
        <p:spPr>
          <a:xfrm>
            <a:off x="7645400" y="4279900"/>
            <a:ext cx="1943100" cy="1168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 t="2000" b="2000"/>
          <a:stretch>
            <a:fillRect/>
          </a:stretch>
        </p:blipFill>
        <p:spPr>
          <a:xfrm>
            <a:off x="0" y="0"/>
            <a:ext cx="10388600" cy="5854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 t="2000" b="2000"/>
          <a:stretch>
            <a:fillRect/>
          </a:stretch>
        </p:blipFill>
        <p:spPr>
          <a:xfrm>
            <a:off x="0" y="0"/>
            <a:ext cx="10388600" cy="5854700"/>
          </a:xfrm>
          <a:prstGeom prst="rect">
            <a:avLst/>
          </a:prstGeom>
        </p:spPr>
      </p:pic>
      <p:sp>
        <p:nvSpPr>
          <p:cNvPr id="6" name="AutoShape 6"/>
          <p:cNvSpPr/>
          <p:nvPr/>
        </p:nvSpPr>
        <p:spPr>
          <a:xfrm>
            <a:off x="3619500" y="749300"/>
            <a:ext cx="3111500" cy="0"/>
          </a:xfrm>
          <a:prstGeom prst="rect">
            <a:avLst/>
          </a:prstGeom>
          <a:solidFill>
            <a:srgbClr val="000000"/>
          </a:solid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927100" y="1066800"/>
            <a:ext cx="6832600" cy="13716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ctr"/>
          <a:lstStyle/>
          <a:p>
            <a:pPr indent="0" algn="l">
              <a:lnSpc>
                <a:spcPct val="112500"/>
              </a:lnSpc>
              <a:defRPr/>
            </a:pPr>
            <a:r>
              <a:rPr lang="en-US" sz="3200" b="1">
                <a:solidFill>
                  <a:srgbClr val="FFFFFF"/>
                </a:solidFill>
                <a:latin typeface="Poppins"/>
              </a:rPr>
              <a:t>Team Syncura AI: Big Data Health Science Case Competition 2025</a:t>
            </a:r>
            <a:endParaRPr lang="en-US" sz="1100"/>
          </a:p>
        </p:txBody>
      </p:sp>
      <p:sp>
        <p:nvSpPr>
          <p:cNvPr id="8" name="TextBox 8"/>
          <p:cNvSpPr txBox="1"/>
          <p:nvPr/>
        </p:nvSpPr>
        <p:spPr>
          <a:xfrm>
            <a:off x="1003119" y="3543300"/>
            <a:ext cx="6832600" cy="762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ctr"/>
          <a:lstStyle/>
          <a:p>
            <a:pPr indent="0" algn="l">
              <a:lnSpc>
                <a:spcPct val="113636"/>
              </a:lnSpc>
              <a:defRPr/>
            </a:pPr>
            <a:r>
              <a:rPr lang="en-US" sz="2200" b="0" dirty="0">
                <a:solidFill>
                  <a:srgbClr val="FFFFFF"/>
                </a:solidFill>
                <a:latin typeface="Poppins"/>
              </a:rPr>
              <a:t>Presenter: Saydain Sheikh</a:t>
            </a:r>
            <a:endParaRPr lang="en-US" sz="1100" dirty="0"/>
          </a:p>
        </p:txBody>
      </p:sp>
      <p:sp>
        <p:nvSpPr>
          <p:cNvPr id="9" name="TextBox 9"/>
          <p:cNvSpPr txBox="1"/>
          <p:nvPr/>
        </p:nvSpPr>
        <p:spPr>
          <a:xfrm>
            <a:off x="1003300" y="4091432"/>
            <a:ext cx="6832600" cy="3302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ctr"/>
          <a:lstStyle/>
          <a:p>
            <a:pPr indent="0" algn="l">
              <a:lnSpc>
                <a:spcPct val="113636"/>
              </a:lnSpc>
              <a:defRPr/>
            </a:pPr>
            <a:r>
              <a:rPr lang="en-US" sz="2200" b="0" dirty="0" err="1">
                <a:solidFill>
                  <a:srgbClr val="FFFFFF"/>
                </a:solidFill>
                <a:latin typeface="Poppins"/>
              </a:rPr>
              <a:t>Shashankk</a:t>
            </a:r>
            <a:r>
              <a:rPr lang="en-US" sz="2200" b="0" dirty="0">
                <a:solidFill>
                  <a:srgbClr val="FFFFFF"/>
                </a:solidFill>
                <a:latin typeface="Poppins"/>
              </a:rPr>
              <a:t> Shekar Chaturvedi</a:t>
            </a:r>
          </a:p>
          <a:p>
            <a:pPr indent="0" algn="l">
              <a:lnSpc>
                <a:spcPct val="113636"/>
              </a:lnSpc>
              <a:defRPr/>
            </a:pPr>
            <a:r>
              <a:rPr lang="en-US" sz="2200" dirty="0" err="1">
                <a:solidFill>
                  <a:srgbClr val="FFFFFF"/>
                </a:solidFill>
                <a:latin typeface="Poppins"/>
              </a:rPr>
              <a:t>Prayash</a:t>
            </a:r>
            <a:r>
              <a:rPr lang="en-US" sz="2200" dirty="0">
                <a:solidFill>
                  <a:srgbClr val="FFFFFF"/>
                </a:solidFill>
                <a:latin typeface="Poppins"/>
              </a:rPr>
              <a:t> Das</a:t>
            </a:r>
            <a:endParaRPr lang="en-US" sz="2200" b="0" dirty="0">
              <a:solidFill>
                <a:srgbClr val="FFFFFF"/>
              </a:solidFill>
              <a:latin typeface="Poppins"/>
            </a:endParaRPr>
          </a:p>
          <a:p>
            <a:pPr indent="0" algn="l">
              <a:lnSpc>
                <a:spcPct val="113636"/>
              </a:lnSpc>
              <a:defRPr/>
            </a:pPr>
            <a:endParaRPr lang="en-US" sz="11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0375900" cy="5854700"/>
          </a:xfrm>
          <a:prstGeom prst="roundRect">
            <a:avLst>
              <a:gd name="adj" fmla="val 3470"/>
            </a:avLst>
          </a:prstGeom>
          <a:solidFill>
            <a:srgbClr val="000000">
              <a:alpha val="0"/>
            </a:srgbClr>
          </a:solidFill>
        </p:spPr>
        <p:txBody>
          <a:bodyPr/>
          <a:lstStyle/>
          <a:p>
            <a:endParaRPr lang="en-US"/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 l="1000" r="1000"/>
          <a:stretch>
            <a:fillRect/>
          </a:stretch>
        </p:blipFill>
        <p:spPr>
          <a:xfrm>
            <a:off x="7645400" y="4279900"/>
            <a:ext cx="1943100" cy="1168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 t="2000" b="2000"/>
          <a:stretch>
            <a:fillRect/>
          </a:stretch>
        </p:blipFill>
        <p:spPr>
          <a:xfrm>
            <a:off x="0" y="0"/>
            <a:ext cx="10388600" cy="5854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 t="8000" b="8000"/>
          <a:stretch>
            <a:fillRect/>
          </a:stretch>
        </p:blipFill>
        <p:spPr>
          <a:xfrm>
            <a:off x="368300" y="279400"/>
            <a:ext cx="3454400" cy="5270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rcRect t="1000" b="1000"/>
          <a:stretch>
            <a:fillRect/>
          </a:stretch>
        </p:blipFill>
        <p:spPr>
          <a:xfrm>
            <a:off x="4432300" y="1028700"/>
            <a:ext cx="5181600" cy="1409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rcRect t="1000" b="1000"/>
          <a:stretch>
            <a:fillRect/>
          </a:stretch>
        </p:blipFill>
        <p:spPr>
          <a:xfrm>
            <a:off x="4432300" y="2565400"/>
            <a:ext cx="5181600" cy="14097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rcRect t="1000" b="1000"/>
          <a:stretch>
            <a:fillRect/>
          </a:stretch>
        </p:blipFill>
        <p:spPr>
          <a:xfrm>
            <a:off x="4432300" y="4114800"/>
            <a:ext cx="5181600" cy="1409700"/>
          </a:xfrm>
          <a:prstGeom prst="rect">
            <a:avLst/>
          </a:prstGeom>
        </p:spPr>
      </p:pic>
      <p:sp>
        <p:nvSpPr>
          <p:cNvPr id="9" name="AutoShape 9"/>
          <p:cNvSpPr/>
          <p:nvPr/>
        </p:nvSpPr>
        <p:spPr>
          <a:xfrm>
            <a:off x="4432300" y="1168400"/>
            <a:ext cx="0" cy="1104900"/>
          </a:xfrm>
          <a:prstGeom prst="rect">
            <a:avLst/>
          </a:prstGeom>
          <a:solidFill>
            <a:srgbClr val="000000"/>
          </a:solidFill>
        </p:spPr>
        <p:txBody>
          <a:bodyPr/>
          <a:lstStyle/>
          <a:p>
            <a:endParaRPr lang="en-US"/>
          </a:p>
        </p:txBody>
      </p:sp>
      <p:sp>
        <p:nvSpPr>
          <p:cNvPr id="10" name="AutoShape 10"/>
          <p:cNvSpPr/>
          <p:nvPr/>
        </p:nvSpPr>
        <p:spPr>
          <a:xfrm>
            <a:off x="4432300" y="2705100"/>
            <a:ext cx="0" cy="1104900"/>
          </a:xfrm>
          <a:prstGeom prst="rect">
            <a:avLst/>
          </a:prstGeom>
          <a:solidFill>
            <a:srgbClr val="000000"/>
          </a:solidFill>
        </p:spPr>
        <p:txBody>
          <a:bodyPr/>
          <a:lstStyle/>
          <a:p>
            <a:endParaRPr lang="en-US"/>
          </a:p>
        </p:txBody>
      </p:sp>
      <p:sp>
        <p:nvSpPr>
          <p:cNvPr id="11" name="AutoShape 11"/>
          <p:cNvSpPr/>
          <p:nvPr/>
        </p:nvSpPr>
        <p:spPr>
          <a:xfrm>
            <a:off x="4432300" y="4254500"/>
            <a:ext cx="0" cy="1104900"/>
          </a:xfrm>
          <a:prstGeom prst="rect">
            <a:avLst/>
          </a:prstGeom>
          <a:solidFill>
            <a:srgbClr val="000000"/>
          </a:solid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4432300" y="190500"/>
            <a:ext cx="5181600" cy="6858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ctr"/>
          <a:lstStyle/>
          <a:p>
            <a:pPr indent="0" algn="l">
              <a:lnSpc>
                <a:spcPct val="112500"/>
              </a:lnSpc>
              <a:defRPr/>
            </a:pPr>
            <a:r>
              <a:rPr lang="en-US" sz="2400" b="1">
                <a:solidFill>
                  <a:srgbClr val="FFFFFF"/>
                </a:solidFill>
                <a:latin typeface="苹方-简"/>
              </a:rPr>
              <a:t>Model Evaluation and Performance Metrics</a:t>
            </a:r>
            <a:endParaRPr lang="en-US" sz="1100"/>
          </a:p>
        </p:txBody>
      </p:sp>
      <p:sp>
        <p:nvSpPr>
          <p:cNvPr id="13" name="TextBox 13"/>
          <p:cNvSpPr txBox="1"/>
          <p:nvPr/>
        </p:nvSpPr>
        <p:spPr>
          <a:xfrm>
            <a:off x="4648200" y="1244600"/>
            <a:ext cx="4749800" cy="3048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ctr"/>
          <a:lstStyle/>
          <a:p>
            <a:pPr indent="0" algn="l">
              <a:lnSpc>
                <a:spcPct val="112500"/>
              </a:lnSpc>
              <a:defRPr/>
            </a:pPr>
            <a:r>
              <a:rPr lang="en-US" sz="1600" b="0">
                <a:solidFill>
                  <a:srgbClr val="FFFFFF"/>
                </a:solidFill>
                <a:latin typeface="苹方-简"/>
              </a:rPr>
              <a:t>Importance of Comprehensive Metrics</a:t>
            </a:r>
            <a:endParaRPr lang="en-US" sz="1100"/>
          </a:p>
        </p:txBody>
      </p:sp>
      <p:sp>
        <p:nvSpPr>
          <p:cNvPr id="14" name="TextBox 14"/>
          <p:cNvSpPr txBox="1"/>
          <p:nvPr/>
        </p:nvSpPr>
        <p:spPr>
          <a:xfrm>
            <a:off x="4648200" y="2781300"/>
            <a:ext cx="4749800" cy="3048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ctr"/>
          <a:lstStyle/>
          <a:p>
            <a:pPr indent="0" algn="l">
              <a:lnSpc>
                <a:spcPct val="112500"/>
              </a:lnSpc>
              <a:defRPr/>
            </a:pPr>
            <a:r>
              <a:rPr lang="en-US" sz="1600" b="0">
                <a:solidFill>
                  <a:srgbClr val="FFFFFF"/>
                </a:solidFill>
                <a:latin typeface="苹方-简"/>
              </a:rPr>
              <a:t>Clinical Relevance of Precision</a:t>
            </a:r>
            <a:endParaRPr lang="en-US" sz="1100"/>
          </a:p>
        </p:txBody>
      </p:sp>
      <p:sp>
        <p:nvSpPr>
          <p:cNvPr id="15" name="TextBox 15"/>
          <p:cNvSpPr txBox="1"/>
          <p:nvPr/>
        </p:nvSpPr>
        <p:spPr>
          <a:xfrm>
            <a:off x="4648200" y="4330700"/>
            <a:ext cx="4749800" cy="3048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ctr"/>
          <a:lstStyle/>
          <a:p>
            <a:pPr indent="0" algn="l">
              <a:lnSpc>
                <a:spcPct val="112500"/>
              </a:lnSpc>
              <a:defRPr/>
            </a:pPr>
            <a:r>
              <a:rPr lang="en-US" sz="1600" b="0">
                <a:solidFill>
                  <a:srgbClr val="FFFFFF"/>
                </a:solidFill>
                <a:latin typeface="苹方-简"/>
              </a:rPr>
              <a:t>ROC-AUC as Discriminative Tool</a:t>
            </a:r>
            <a:endParaRPr lang="en-US" sz="1100"/>
          </a:p>
        </p:txBody>
      </p:sp>
      <p:sp>
        <p:nvSpPr>
          <p:cNvPr id="16" name="TextBox 16"/>
          <p:cNvSpPr txBox="1"/>
          <p:nvPr/>
        </p:nvSpPr>
        <p:spPr>
          <a:xfrm>
            <a:off x="4648200" y="1587500"/>
            <a:ext cx="4749800" cy="6350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ctr"/>
          <a:lstStyle/>
          <a:p>
            <a:pPr indent="0" algn="l">
              <a:lnSpc>
                <a:spcPct val="114285"/>
              </a:lnSpc>
              <a:defRPr/>
            </a:pPr>
            <a:r>
              <a:rPr lang="en-US" sz="1400" b="0">
                <a:solidFill>
                  <a:srgbClr val="C6C6C6"/>
                </a:solidFill>
                <a:latin typeface="苹方-简"/>
              </a:rPr>
              <a:t>Utilizing a variety of performance metrics ensures a holistic evaluation of model effectiveness, particularly in imbalanced datasets common in healthcare applications.</a:t>
            </a:r>
            <a:endParaRPr lang="en-US" sz="1100"/>
          </a:p>
        </p:txBody>
      </p:sp>
      <p:sp>
        <p:nvSpPr>
          <p:cNvPr id="17" name="TextBox 17"/>
          <p:cNvSpPr txBox="1"/>
          <p:nvPr/>
        </p:nvSpPr>
        <p:spPr>
          <a:xfrm>
            <a:off x="4648200" y="3124200"/>
            <a:ext cx="4749800" cy="6350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ctr"/>
          <a:lstStyle/>
          <a:p>
            <a:pPr indent="0" algn="l">
              <a:lnSpc>
                <a:spcPct val="114285"/>
              </a:lnSpc>
              <a:defRPr/>
            </a:pPr>
            <a:r>
              <a:rPr lang="en-US" sz="1400" b="0">
                <a:solidFill>
                  <a:srgbClr val="C6C6C6"/>
                </a:solidFill>
                <a:latin typeface="苹方-简"/>
              </a:rPr>
              <a:t>High precision is critical in clinical settings to minimize misclassification, ensuring that patients receive appropriate ART regimens based on accurate predictions.</a:t>
            </a:r>
            <a:endParaRPr lang="en-US" sz="1100"/>
          </a:p>
        </p:txBody>
      </p:sp>
      <p:sp>
        <p:nvSpPr>
          <p:cNvPr id="18" name="TextBox 18"/>
          <p:cNvSpPr txBox="1"/>
          <p:nvPr/>
        </p:nvSpPr>
        <p:spPr>
          <a:xfrm>
            <a:off x="4648200" y="4673600"/>
            <a:ext cx="4749800" cy="6350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ctr"/>
          <a:lstStyle/>
          <a:p>
            <a:pPr indent="0" algn="l">
              <a:lnSpc>
                <a:spcPct val="114285"/>
              </a:lnSpc>
              <a:defRPr/>
            </a:pPr>
            <a:r>
              <a:rPr lang="en-US" sz="1400" b="0">
                <a:solidFill>
                  <a:srgbClr val="C6C6C6"/>
                </a:solidFill>
                <a:latin typeface="苹方-简"/>
              </a:rPr>
              <a:t>The ROC-AUC metric serves as a vital indicator of a model's ability to distinguish between treatment responses, guiding clinical decision-making in patient management.</a:t>
            </a:r>
            <a:endParaRPr lang="en-US" sz="11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0375900" cy="5854700"/>
          </a:xfrm>
          <a:prstGeom prst="roundRect">
            <a:avLst>
              <a:gd name="adj" fmla="val 3470"/>
            </a:avLst>
          </a:prstGeom>
          <a:solidFill>
            <a:srgbClr val="000000">
              <a:alpha val="0"/>
            </a:srgbClr>
          </a:solidFill>
        </p:spPr>
        <p:txBody>
          <a:bodyPr/>
          <a:lstStyle/>
          <a:p>
            <a:endParaRPr lang="en-US"/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 l="1000" r="1000"/>
          <a:stretch>
            <a:fillRect/>
          </a:stretch>
        </p:blipFill>
        <p:spPr>
          <a:xfrm>
            <a:off x="7645400" y="4279900"/>
            <a:ext cx="1943100" cy="1168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 t="2000" b="2000"/>
          <a:stretch>
            <a:fillRect/>
          </a:stretch>
        </p:blipFill>
        <p:spPr>
          <a:xfrm>
            <a:off x="0" y="0"/>
            <a:ext cx="10388600" cy="5854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 l="1000" r="1000"/>
          <a:stretch>
            <a:fillRect/>
          </a:stretch>
        </p:blipFill>
        <p:spPr>
          <a:xfrm>
            <a:off x="317500" y="1231900"/>
            <a:ext cx="3009900" cy="4572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355600" y="1282700"/>
            <a:ext cx="2933700" cy="3048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ctr"/>
          <a:lstStyle/>
          <a:p>
            <a:pPr indent="0" algn="ctr">
              <a:lnSpc>
                <a:spcPct val="112500"/>
              </a:lnSpc>
              <a:defRPr/>
            </a:pPr>
            <a:r>
              <a:rPr lang="en-US" sz="1600" b="1">
                <a:solidFill>
                  <a:srgbClr val="FFFFFF"/>
                </a:solidFill>
                <a:latin typeface="微软雅黑"/>
              </a:rPr>
              <a:t>High Performance Metrics</a:t>
            </a:r>
            <a:endParaRPr lang="en-US" sz="1100"/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rcRect l="32000" r="32000"/>
          <a:stretch>
            <a:fillRect/>
          </a:stretch>
        </p:blipFill>
        <p:spPr>
          <a:xfrm>
            <a:off x="3517900" y="1460500"/>
            <a:ext cx="25400" cy="3911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rcRect l="32000" r="32000"/>
          <a:stretch>
            <a:fillRect/>
          </a:stretch>
        </p:blipFill>
        <p:spPr>
          <a:xfrm>
            <a:off x="6870700" y="1460500"/>
            <a:ext cx="25400" cy="3911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rcRect l="1000" r="1000"/>
          <a:stretch>
            <a:fillRect/>
          </a:stretch>
        </p:blipFill>
        <p:spPr>
          <a:xfrm>
            <a:off x="3644900" y="1231900"/>
            <a:ext cx="3035300" cy="4572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3683000" y="1282700"/>
            <a:ext cx="2959100" cy="5080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ctr"/>
          <a:lstStyle/>
          <a:p>
            <a:pPr indent="0" algn="ctr">
              <a:lnSpc>
                <a:spcPct val="112500"/>
              </a:lnSpc>
              <a:defRPr/>
            </a:pPr>
            <a:r>
              <a:rPr lang="en-US" sz="1600" b="1">
                <a:solidFill>
                  <a:srgbClr val="FFFFFF"/>
                </a:solidFill>
                <a:latin typeface="微软雅黑"/>
              </a:rPr>
              <a:t>Significant Feature Importance</a:t>
            </a:r>
            <a:endParaRPr lang="en-US" sz="1100"/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rcRect t="1000" b="1000"/>
          <a:stretch>
            <a:fillRect/>
          </a:stretch>
        </p:blipFill>
        <p:spPr>
          <a:xfrm>
            <a:off x="317500" y="2032000"/>
            <a:ext cx="3022600" cy="16891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rcRect t="2000" b="2000"/>
          <a:stretch>
            <a:fillRect/>
          </a:stretch>
        </p:blipFill>
        <p:spPr>
          <a:xfrm>
            <a:off x="3657600" y="2032000"/>
            <a:ext cx="3022600" cy="16891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7"/>
          <a:srcRect l="1000" r="1000"/>
          <a:stretch>
            <a:fillRect/>
          </a:stretch>
        </p:blipFill>
        <p:spPr>
          <a:xfrm>
            <a:off x="7112000" y="1231900"/>
            <a:ext cx="3035300" cy="4572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7150100" y="1282700"/>
            <a:ext cx="2959100" cy="5080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ctr"/>
          <a:lstStyle/>
          <a:p>
            <a:pPr indent="0" algn="ctr">
              <a:lnSpc>
                <a:spcPct val="112500"/>
              </a:lnSpc>
              <a:defRPr/>
            </a:pPr>
            <a:r>
              <a:rPr lang="en-US" sz="1600" b="1">
                <a:solidFill>
                  <a:srgbClr val="FFFFFF"/>
                </a:solidFill>
                <a:latin typeface="微软雅黑"/>
              </a:rPr>
              <a:t>Caveats in Data Interpretation</a:t>
            </a:r>
            <a:endParaRPr lang="en-US" sz="1100"/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rcRect t="1000" b="1000"/>
          <a:stretch>
            <a:fillRect/>
          </a:stretch>
        </p:blipFill>
        <p:spPr>
          <a:xfrm>
            <a:off x="7124700" y="2032000"/>
            <a:ext cx="3022600" cy="16891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406400" y="3797300"/>
            <a:ext cx="2832100" cy="10414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ctr"/>
          <a:lstStyle/>
          <a:p>
            <a:pPr indent="0" algn="ctr">
              <a:lnSpc>
                <a:spcPct val="133333"/>
              </a:lnSpc>
              <a:defRPr/>
            </a:pPr>
            <a:r>
              <a:rPr lang="en-US" sz="1200" b="0">
                <a:solidFill>
                  <a:srgbClr val="FFFFFF"/>
                </a:solidFill>
                <a:latin typeface="&quot;阿里巴巴普惠体 B&quot;"/>
              </a:rPr>
              <a:t>The model achieved near 99% accuracy, precision, recall, F1 score, and ROC-AUC, indicating exceptional predictive capability and reliability in assessing patient treatment outcomes.</a:t>
            </a:r>
            <a:endParaRPr lang="en-US" sz="1100"/>
          </a:p>
        </p:txBody>
      </p:sp>
      <p:sp>
        <p:nvSpPr>
          <p:cNvPr id="17" name="TextBox 17"/>
          <p:cNvSpPr txBox="1"/>
          <p:nvPr/>
        </p:nvSpPr>
        <p:spPr>
          <a:xfrm>
            <a:off x="3771900" y="3797300"/>
            <a:ext cx="2832100" cy="10414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ctr"/>
          <a:lstStyle/>
          <a:p>
            <a:pPr indent="0" algn="ctr">
              <a:lnSpc>
                <a:spcPct val="133333"/>
              </a:lnSpc>
              <a:defRPr/>
            </a:pPr>
            <a:r>
              <a:rPr lang="en-US" sz="1200" b="0">
                <a:solidFill>
                  <a:srgbClr val="FFFFFF"/>
                </a:solidFill>
                <a:latin typeface="&quot;阿里巴巴普惠体 B&quot;"/>
              </a:rPr>
              <a:t>Key demographic features, such as gender and ethnicity, alongside critical regimen components, were identified as influential factors, guiding personalized treatment strategies and improving patient care.</a:t>
            </a:r>
            <a:endParaRPr lang="en-US" sz="1100"/>
          </a:p>
        </p:txBody>
      </p:sp>
      <p:sp>
        <p:nvSpPr>
          <p:cNvPr id="18" name="TextBox 18"/>
          <p:cNvSpPr txBox="1"/>
          <p:nvPr/>
        </p:nvSpPr>
        <p:spPr>
          <a:xfrm>
            <a:off x="7226300" y="3797300"/>
            <a:ext cx="2832100" cy="8382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ctr"/>
          <a:lstStyle/>
          <a:p>
            <a:pPr indent="0" algn="ctr">
              <a:lnSpc>
                <a:spcPct val="133333"/>
              </a:lnSpc>
              <a:defRPr/>
            </a:pPr>
            <a:r>
              <a:rPr lang="en-US" sz="1200" b="0">
                <a:solidFill>
                  <a:srgbClr val="FFFFFF"/>
                </a:solidFill>
                <a:latin typeface="&quot;阿里巴巴普惠体 B&quot;"/>
              </a:rPr>
              <a:t>Caution is advised due to potential biases arising from very small patient counts in certain regimen groups, which may affect the generalizability of the model's findings.</a:t>
            </a:r>
            <a:endParaRPr lang="en-US" sz="1100"/>
          </a:p>
        </p:txBody>
      </p:sp>
      <p:sp>
        <p:nvSpPr>
          <p:cNvPr id="19" name="TextBox 19"/>
          <p:cNvSpPr txBox="1"/>
          <p:nvPr/>
        </p:nvSpPr>
        <p:spPr>
          <a:xfrm>
            <a:off x="355600" y="304800"/>
            <a:ext cx="9474200" cy="3683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ctr"/>
          <a:lstStyle/>
          <a:p>
            <a:pPr indent="0" algn="ctr">
              <a:lnSpc>
                <a:spcPct val="111538"/>
              </a:lnSpc>
              <a:defRPr/>
            </a:pPr>
            <a:r>
              <a:rPr lang="en-US" sz="2600" b="1">
                <a:solidFill>
                  <a:srgbClr val="FFFFFF"/>
                </a:solidFill>
                <a:latin typeface="苹方-简"/>
              </a:rPr>
              <a:t>Model Results &amp; Evaluation Summary</a:t>
            </a:r>
            <a:endParaRPr lang="en-US" sz="11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0375900" cy="5854700"/>
          </a:xfrm>
          <a:prstGeom prst="roundRect">
            <a:avLst>
              <a:gd name="adj" fmla="val 3470"/>
            </a:avLst>
          </a:prstGeom>
          <a:solidFill>
            <a:srgbClr val="000000">
              <a:alpha val="0"/>
            </a:srgbClr>
          </a:solidFill>
        </p:spPr>
        <p:txBody>
          <a:bodyPr/>
          <a:lstStyle/>
          <a:p>
            <a:endParaRPr lang="en-US"/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 l="1000" r="1000"/>
          <a:stretch>
            <a:fillRect/>
          </a:stretch>
        </p:blipFill>
        <p:spPr>
          <a:xfrm>
            <a:off x="7645400" y="4279900"/>
            <a:ext cx="1943100" cy="1168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 t="2000" b="2000"/>
          <a:stretch>
            <a:fillRect/>
          </a:stretch>
        </p:blipFill>
        <p:spPr>
          <a:xfrm>
            <a:off x="0" y="0"/>
            <a:ext cx="10388600" cy="5854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 t="1000" b="1000"/>
          <a:stretch>
            <a:fillRect/>
          </a:stretch>
        </p:blipFill>
        <p:spPr>
          <a:xfrm>
            <a:off x="317500" y="1231900"/>
            <a:ext cx="2882900" cy="16129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342900" y="3009900"/>
            <a:ext cx="2768600" cy="4953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ctr"/>
          <a:lstStyle/>
          <a:p>
            <a:pPr indent="0" algn="l">
              <a:lnSpc>
                <a:spcPct val="112500"/>
              </a:lnSpc>
              <a:defRPr/>
            </a:pPr>
            <a:r>
              <a:rPr lang="en-US" sz="1600" b="1">
                <a:solidFill>
                  <a:srgbClr val="FFFFFF"/>
                </a:solidFill>
                <a:latin typeface="苹方-简"/>
              </a:rPr>
              <a:t>Initial Viral Load Suppression</a:t>
            </a:r>
            <a:endParaRPr lang="en-US" sz="1100"/>
          </a:p>
        </p:txBody>
      </p:sp>
      <p:sp>
        <p:nvSpPr>
          <p:cNvPr id="7" name="TextBox 7"/>
          <p:cNvSpPr txBox="1"/>
          <p:nvPr/>
        </p:nvSpPr>
        <p:spPr>
          <a:xfrm>
            <a:off x="342900" y="3695700"/>
            <a:ext cx="2768600" cy="6604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ctr"/>
          <a:lstStyle/>
          <a:p>
            <a:pPr indent="0" algn="l">
              <a:lnSpc>
                <a:spcPct val="109090"/>
              </a:lnSpc>
              <a:defRPr/>
            </a:pPr>
            <a:r>
              <a:rPr lang="en-US" sz="1100" b="0">
                <a:solidFill>
                  <a:srgbClr val="FFFFFF"/>
                </a:solidFill>
                <a:latin typeface="&quot;Noto Sans SC&quot;"/>
              </a:rPr>
              <a:t>Achieving a viral load (VL) of ≤ 250 copies/mL is a critical milestone indicating the initial effectiveness of antiretroviral therapy in managing HIV infection.</a:t>
            </a:r>
            <a:endParaRPr lang="en-US" sz="1100"/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rcRect t="1000" b="1000"/>
          <a:stretch>
            <a:fillRect/>
          </a:stretch>
        </p:blipFill>
        <p:spPr>
          <a:xfrm>
            <a:off x="3733800" y="1714500"/>
            <a:ext cx="2882900" cy="16129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3771900" y="3492500"/>
            <a:ext cx="2768600" cy="4953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ctr"/>
          <a:lstStyle/>
          <a:p>
            <a:pPr indent="0" algn="l">
              <a:lnSpc>
                <a:spcPct val="112500"/>
              </a:lnSpc>
              <a:defRPr/>
            </a:pPr>
            <a:r>
              <a:rPr lang="en-US" sz="1600" b="1">
                <a:solidFill>
                  <a:srgbClr val="FFFFFF"/>
                </a:solidFill>
                <a:latin typeface="苹方-简"/>
              </a:rPr>
              <a:t>Gold Standard Suppression</a:t>
            </a:r>
            <a:endParaRPr lang="en-US" sz="1100"/>
          </a:p>
        </p:txBody>
      </p:sp>
      <p:sp>
        <p:nvSpPr>
          <p:cNvPr id="10" name="TextBox 10"/>
          <p:cNvSpPr txBox="1"/>
          <p:nvPr/>
        </p:nvSpPr>
        <p:spPr>
          <a:xfrm>
            <a:off x="3771900" y="4178300"/>
            <a:ext cx="2768600" cy="8128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ctr"/>
          <a:lstStyle/>
          <a:p>
            <a:pPr indent="0" algn="l">
              <a:lnSpc>
                <a:spcPct val="109090"/>
              </a:lnSpc>
              <a:defRPr/>
            </a:pPr>
            <a:r>
              <a:rPr lang="en-US" sz="1100" b="0">
                <a:solidFill>
                  <a:srgbClr val="FFFFFF"/>
                </a:solidFill>
                <a:latin typeface="&quot;Noto Sans SC&quot;"/>
              </a:rPr>
              <a:t>A viral load of ≤ 50 copies/mL represents the gold standard for viral suppression, essential for long-term health and reducing transmission risk among HIV-positive individuals.</a:t>
            </a:r>
            <a:endParaRPr lang="en-US" sz="1100"/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rcRect l="9000" r="9000"/>
          <a:stretch>
            <a:fillRect/>
          </a:stretch>
        </p:blipFill>
        <p:spPr>
          <a:xfrm>
            <a:off x="7150100" y="1231900"/>
            <a:ext cx="2882900" cy="16129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7188200" y="3060700"/>
            <a:ext cx="2768600" cy="4953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ctr"/>
          <a:lstStyle/>
          <a:p>
            <a:pPr indent="0" algn="l">
              <a:lnSpc>
                <a:spcPct val="112500"/>
              </a:lnSpc>
              <a:defRPr/>
            </a:pPr>
            <a:r>
              <a:rPr lang="en-US" sz="1600" b="1">
                <a:solidFill>
                  <a:srgbClr val="FFFFFF"/>
                </a:solidFill>
                <a:latin typeface="苹方-简"/>
              </a:rPr>
              <a:t>Immunologic Success Measurement</a:t>
            </a:r>
            <a:endParaRPr lang="en-US" sz="1100"/>
          </a:p>
        </p:txBody>
      </p:sp>
      <p:sp>
        <p:nvSpPr>
          <p:cNvPr id="13" name="TextBox 13"/>
          <p:cNvSpPr txBox="1"/>
          <p:nvPr/>
        </p:nvSpPr>
        <p:spPr>
          <a:xfrm>
            <a:off x="7188200" y="3746500"/>
            <a:ext cx="2768600" cy="8128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ctr"/>
          <a:lstStyle/>
          <a:p>
            <a:pPr indent="0" algn="l">
              <a:lnSpc>
                <a:spcPct val="109090"/>
              </a:lnSpc>
              <a:defRPr/>
            </a:pPr>
            <a:r>
              <a:rPr lang="en-US" sz="1100" b="0">
                <a:solidFill>
                  <a:srgbClr val="FFFFFF"/>
                </a:solidFill>
                <a:latin typeface="&quot;Noto Sans SC&quot;"/>
              </a:rPr>
              <a:t>Maintaining a CD4 count of ≥ 500 cells/mm³ is vital for assessing immunologic success, reflecting the immune system's recovery and resilience in response to effective ART.</a:t>
            </a:r>
            <a:endParaRPr lang="en-US" sz="1100"/>
          </a:p>
        </p:txBody>
      </p:sp>
      <p:sp>
        <p:nvSpPr>
          <p:cNvPr id="14" name="TextBox 14"/>
          <p:cNvSpPr txBox="1"/>
          <p:nvPr/>
        </p:nvSpPr>
        <p:spPr>
          <a:xfrm>
            <a:off x="355600" y="304800"/>
            <a:ext cx="9474200" cy="3683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ctr"/>
          <a:lstStyle/>
          <a:p>
            <a:pPr indent="0" algn="ctr">
              <a:lnSpc>
                <a:spcPct val="111538"/>
              </a:lnSpc>
              <a:defRPr/>
            </a:pPr>
            <a:r>
              <a:rPr lang="en-US" sz="2600" b="1">
                <a:solidFill>
                  <a:srgbClr val="FFFFFF"/>
                </a:solidFill>
                <a:latin typeface="苹方-简"/>
              </a:rPr>
              <a:t>Outcome Definitions &amp; Analysis</a:t>
            </a:r>
            <a:endParaRPr lang="en-US" sz="11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0375900" cy="5854700"/>
          </a:xfrm>
          <a:prstGeom prst="roundRect">
            <a:avLst>
              <a:gd name="adj" fmla="val 3470"/>
            </a:avLst>
          </a:prstGeom>
          <a:solidFill>
            <a:srgbClr val="000000">
              <a:alpha val="0"/>
            </a:srgbClr>
          </a:solidFill>
        </p:spPr>
        <p:txBody>
          <a:bodyPr/>
          <a:lstStyle/>
          <a:p>
            <a:endParaRPr lang="en-US"/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 l="1000" r="1000"/>
          <a:stretch>
            <a:fillRect/>
          </a:stretch>
        </p:blipFill>
        <p:spPr>
          <a:xfrm>
            <a:off x="7645400" y="4279900"/>
            <a:ext cx="1943100" cy="1168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 t="2000" b="2000"/>
          <a:stretch>
            <a:fillRect/>
          </a:stretch>
        </p:blipFill>
        <p:spPr>
          <a:xfrm>
            <a:off x="0" y="0"/>
            <a:ext cx="10388600" cy="5854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 t="6000" b="6000"/>
          <a:stretch>
            <a:fillRect/>
          </a:stretch>
        </p:blipFill>
        <p:spPr>
          <a:xfrm>
            <a:off x="279400" y="1346200"/>
            <a:ext cx="3022600" cy="16891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440654" y="3822845"/>
            <a:ext cx="2832100" cy="10414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ctr"/>
          <a:lstStyle/>
          <a:p>
            <a:pPr indent="0" algn="ctr">
              <a:lnSpc>
                <a:spcPct val="133333"/>
              </a:lnSpc>
              <a:defRPr/>
            </a:pPr>
            <a:r>
              <a:rPr lang="en-US" sz="1200" b="0" dirty="0">
                <a:solidFill>
                  <a:srgbClr val="FFFFFF"/>
                </a:solidFill>
                <a:latin typeface="&quot;阿里巴巴普惠体 B&quot;"/>
              </a:rPr>
              <a:t>Establish clinical protocols that leverage predictive modeling insights, ensuring tailored standards of care that align with patient demographics and clinical outcomes for improved treatment efficacy.</a:t>
            </a:r>
            <a:endParaRPr lang="en-US" sz="1100" dirty="0"/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rcRect t="15000" b="15000"/>
          <a:stretch>
            <a:fillRect/>
          </a:stretch>
        </p:blipFill>
        <p:spPr>
          <a:xfrm>
            <a:off x="698500" y="3086100"/>
            <a:ext cx="2184400" cy="6604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774700" y="3009900"/>
            <a:ext cx="2057400" cy="3175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ctr"/>
          <a:lstStyle/>
          <a:p>
            <a:pPr indent="0" algn="ctr">
              <a:lnSpc>
                <a:spcPct val="110000"/>
              </a:lnSpc>
              <a:defRPr/>
            </a:pPr>
            <a:r>
              <a:rPr lang="en-US" sz="1000" b="1">
                <a:solidFill>
                  <a:srgbClr val="000000"/>
                </a:solidFill>
                <a:latin typeface="Calibri"/>
              </a:rPr>
              <a:t>Data-Driven Protocol Development</a:t>
            </a:r>
            <a:endParaRPr lang="en-US" sz="1100"/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rcRect t="1000" b="1000"/>
          <a:stretch>
            <a:fillRect/>
          </a:stretch>
        </p:blipFill>
        <p:spPr>
          <a:xfrm>
            <a:off x="3638550" y="1346200"/>
            <a:ext cx="3022600" cy="16891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3755354" y="3822700"/>
            <a:ext cx="2832100" cy="10414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ctr"/>
          <a:lstStyle/>
          <a:p>
            <a:pPr indent="0" algn="ctr">
              <a:lnSpc>
                <a:spcPct val="133333"/>
              </a:lnSpc>
              <a:defRPr/>
            </a:pPr>
            <a:r>
              <a:rPr lang="en-US" sz="1200" b="0" dirty="0">
                <a:solidFill>
                  <a:srgbClr val="FFFFFF"/>
                </a:solidFill>
                <a:latin typeface="&quot;阿里巴巴普惠体 B&quot;"/>
              </a:rPr>
              <a:t>Design targeted healthcare interventions that address demographic disparities, incorporating education and resources that resonate with specific populations to enhance engagement and support.</a:t>
            </a:r>
            <a:endParaRPr lang="en-US" sz="1100" dirty="0"/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5"/>
          <a:srcRect t="15000" b="15000"/>
          <a:stretch>
            <a:fillRect/>
          </a:stretch>
        </p:blipFill>
        <p:spPr>
          <a:xfrm>
            <a:off x="4127500" y="3098800"/>
            <a:ext cx="2184400" cy="6604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4158960" y="3035300"/>
            <a:ext cx="2057400" cy="3175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ctr"/>
          <a:lstStyle/>
          <a:p>
            <a:pPr indent="0" algn="ctr">
              <a:lnSpc>
                <a:spcPct val="110000"/>
              </a:lnSpc>
              <a:defRPr/>
            </a:pPr>
            <a:r>
              <a:rPr lang="en-US" sz="1000" b="1">
                <a:solidFill>
                  <a:srgbClr val="000000"/>
                </a:solidFill>
                <a:latin typeface="Calibri"/>
              </a:rPr>
              <a:t>Customized Intervention Programs</a:t>
            </a:r>
            <a:endParaRPr lang="en-US" sz="1100"/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7"/>
          <a:srcRect l="3000" r="3000"/>
          <a:stretch>
            <a:fillRect/>
          </a:stretch>
        </p:blipFill>
        <p:spPr>
          <a:xfrm>
            <a:off x="7016496" y="1346200"/>
            <a:ext cx="3022600" cy="16891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7200900" y="3924300"/>
            <a:ext cx="2832100" cy="10414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ctr"/>
          <a:lstStyle/>
          <a:p>
            <a:pPr indent="0" algn="ctr">
              <a:lnSpc>
                <a:spcPct val="133333"/>
              </a:lnSpc>
              <a:defRPr/>
            </a:pPr>
            <a:r>
              <a:rPr lang="en-US" sz="1200" b="0" dirty="0">
                <a:solidFill>
                  <a:srgbClr val="FFFFFF"/>
                </a:solidFill>
                <a:latin typeface="&quot;阿里巴巴普惠体 B&quot;"/>
              </a:rPr>
              <a:t>Implement advanced monitoring technologies that provide continuous oversight of patient health metrics, enabling timely interventions and adjustments to treatment regimens based on real-time data analysis.</a:t>
            </a:r>
            <a:endParaRPr lang="en-US" sz="1100" dirty="0"/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5"/>
          <a:srcRect t="15000" b="15000"/>
          <a:stretch>
            <a:fillRect/>
          </a:stretch>
        </p:blipFill>
        <p:spPr>
          <a:xfrm>
            <a:off x="7620000" y="3083270"/>
            <a:ext cx="2184400" cy="6604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7620000" y="3009900"/>
            <a:ext cx="2057400" cy="3175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ctr"/>
          <a:lstStyle/>
          <a:p>
            <a:pPr indent="0" algn="ctr">
              <a:lnSpc>
                <a:spcPct val="110000"/>
              </a:lnSpc>
              <a:defRPr/>
            </a:pPr>
            <a:r>
              <a:rPr lang="en-US" sz="1000" b="1" dirty="0">
                <a:solidFill>
                  <a:srgbClr val="000000"/>
                </a:solidFill>
                <a:latin typeface="Calibri"/>
              </a:rPr>
              <a:t>Real-Time Monitoring Solutions</a:t>
            </a:r>
            <a:endParaRPr lang="en-US" sz="1100" dirty="0"/>
          </a:p>
        </p:txBody>
      </p:sp>
      <p:sp>
        <p:nvSpPr>
          <p:cNvPr id="17" name="TextBox 17"/>
          <p:cNvSpPr txBox="1"/>
          <p:nvPr/>
        </p:nvSpPr>
        <p:spPr>
          <a:xfrm>
            <a:off x="355600" y="304800"/>
            <a:ext cx="9474200" cy="3683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ctr"/>
          <a:lstStyle/>
          <a:p>
            <a:pPr indent="0" algn="ctr">
              <a:lnSpc>
                <a:spcPct val="111538"/>
              </a:lnSpc>
              <a:defRPr/>
            </a:pPr>
            <a:r>
              <a:rPr lang="en-US" sz="2600" b="1">
                <a:solidFill>
                  <a:srgbClr val="FFFFFF"/>
                </a:solidFill>
                <a:latin typeface="苹方-简"/>
              </a:rPr>
              <a:t>Strategic Recommendations for Implementation</a:t>
            </a:r>
            <a:endParaRPr lang="en-US" sz="11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0375900" cy="5854700"/>
          </a:xfrm>
          <a:prstGeom prst="roundRect">
            <a:avLst>
              <a:gd name="adj" fmla="val 3470"/>
            </a:avLst>
          </a:prstGeom>
          <a:solidFill>
            <a:srgbClr val="000000">
              <a:alpha val="0"/>
            </a:srgbClr>
          </a:solidFill>
        </p:spPr>
        <p:txBody>
          <a:bodyPr/>
          <a:lstStyle/>
          <a:p>
            <a:endParaRPr lang="en-US"/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 l="1000" r="1000"/>
          <a:stretch>
            <a:fillRect/>
          </a:stretch>
        </p:blipFill>
        <p:spPr>
          <a:xfrm>
            <a:off x="7645400" y="4279900"/>
            <a:ext cx="1943100" cy="1168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 t="2000" b="2000"/>
          <a:stretch>
            <a:fillRect/>
          </a:stretch>
        </p:blipFill>
        <p:spPr>
          <a:xfrm>
            <a:off x="0" y="0"/>
            <a:ext cx="10388600" cy="58547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495300" y="228600"/>
            <a:ext cx="9067800" cy="8001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ctr"/>
          <a:lstStyle/>
          <a:p>
            <a:pPr indent="0" algn="ctr">
              <a:lnSpc>
                <a:spcPct val="222222"/>
              </a:lnSpc>
              <a:defRPr/>
            </a:pPr>
            <a:r>
              <a:rPr lang="en-US" sz="2700" b="1">
                <a:solidFill>
                  <a:srgbClr val="FFFFFF"/>
                </a:solidFill>
                <a:latin typeface="&quot;Bryndan Write&quot;"/>
              </a:rPr>
              <a:t>Limitations and Future Research Opportunities</a:t>
            </a:r>
            <a:endParaRPr lang="en-US" sz="1100"/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587500" y="1435100"/>
            <a:ext cx="749300" cy="7493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587500" y="1562100"/>
            <a:ext cx="749300" cy="4191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ctr"/>
          <a:lstStyle/>
          <a:p>
            <a:pPr indent="0" algn="ctr">
              <a:lnSpc>
                <a:spcPct val="113793"/>
              </a:lnSpc>
              <a:defRPr/>
            </a:pPr>
            <a:r>
              <a:rPr lang="en-US" sz="2900" b="1">
                <a:solidFill>
                  <a:srgbClr val="FFFFFF"/>
                </a:solidFill>
                <a:latin typeface="苹方-简"/>
              </a:rPr>
              <a:t>01</a:t>
            </a:r>
            <a:endParaRPr lang="en-US" sz="1100"/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4546600" y="1397000"/>
            <a:ext cx="749300" cy="7493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4546600" y="1524000"/>
            <a:ext cx="749300" cy="4191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ctr"/>
          <a:lstStyle/>
          <a:p>
            <a:pPr indent="0" algn="ctr">
              <a:lnSpc>
                <a:spcPct val="113793"/>
              </a:lnSpc>
              <a:defRPr/>
            </a:pPr>
            <a:r>
              <a:rPr lang="en-US" sz="2900" b="1">
                <a:solidFill>
                  <a:srgbClr val="FFFFFF"/>
                </a:solidFill>
                <a:latin typeface="苹方-简"/>
              </a:rPr>
              <a:t>02</a:t>
            </a:r>
            <a:endParaRPr lang="en-US" sz="1100"/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7569200" y="1409700"/>
            <a:ext cx="749300" cy="7493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7569200" y="1536700"/>
            <a:ext cx="749300" cy="4191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ctr"/>
          <a:lstStyle/>
          <a:p>
            <a:pPr indent="0" algn="ctr">
              <a:lnSpc>
                <a:spcPct val="113793"/>
              </a:lnSpc>
              <a:defRPr/>
            </a:pPr>
            <a:r>
              <a:rPr lang="en-US" sz="2900" b="1">
                <a:solidFill>
                  <a:srgbClr val="FFFFFF"/>
                </a:solidFill>
                <a:latin typeface="苹方-简"/>
              </a:rPr>
              <a:t>03</a:t>
            </a:r>
            <a:endParaRPr lang="en-US" sz="1100"/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rcRect t="6000" b="6000"/>
          <a:stretch>
            <a:fillRect/>
          </a:stretch>
        </p:blipFill>
        <p:spPr>
          <a:xfrm rot="1800000" flipV="1">
            <a:off x="2997200" y="1435100"/>
            <a:ext cx="1003300" cy="2794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rcRect t="6000" b="6000"/>
          <a:stretch>
            <a:fillRect/>
          </a:stretch>
        </p:blipFill>
        <p:spPr>
          <a:xfrm rot="-1919999">
            <a:off x="6121400" y="1574800"/>
            <a:ext cx="1003300" cy="2794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495300" y="3581400"/>
            <a:ext cx="2946400" cy="12700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ctr"/>
          <a:lstStyle/>
          <a:p>
            <a:pPr indent="0" algn="ctr">
              <a:lnSpc>
                <a:spcPct val="178571"/>
              </a:lnSpc>
              <a:defRPr/>
            </a:pPr>
            <a:r>
              <a:rPr lang="en-US" sz="1400" b="0">
                <a:solidFill>
                  <a:srgbClr val="FFFFFF"/>
                </a:solidFill>
                <a:latin typeface="&quot;Poppins Medium&quot;"/>
              </a:rPr>
              <a:t>The reliance on synthetic datasets may lead to skewed results, as they do not capture the full complexity of real-world patient experiences and conditions.</a:t>
            </a:r>
            <a:endParaRPr lang="en-US" sz="1100"/>
          </a:p>
        </p:txBody>
      </p:sp>
      <p:sp>
        <p:nvSpPr>
          <p:cNvPr id="15" name="TextBox 15"/>
          <p:cNvSpPr txBox="1"/>
          <p:nvPr/>
        </p:nvSpPr>
        <p:spPr>
          <a:xfrm>
            <a:off x="495300" y="2578100"/>
            <a:ext cx="2946400" cy="3048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ctr"/>
          <a:lstStyle/>
          <a:p>
            <a:pPr indent="0" algn="ctr">
              <a:lnSpc>
                <a:spcPct val="112500"/>
              </a:lnSpc>
              <a:defRPr/>
            </a:pPr>
            <a:r>
              <a:rPr lang="en-US" sz="1600" b="1">
                <a:solidFill>
                  <a:srgbClr val="FFFFFF"/>
                </a:solidFill>
                <a:latin typeface="苹方-简"/>
              </a:rPr>
              <a:t>Bias in Synthetic Data</a:t>
            </a:r>
            <a:endParaRPr lang="en-US" sz="1100"/>
          </a:p>
        </p:txBody>
      </p:sp>
      <p:sp>
        <p:nvSpPr>
          <p:cNvPr id="16" name="TextBox 16"/>
          <p:cNvSpPr txBox="1"/>
          <p:nvPr/>
        </p:nvSpPr>
        <p:spPr>
          <a:xfrm>
            <a:off x="6527800" y="2578100"/>
            <a:ext cx="2946400" cy="4953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ctr"/>
          <a:lstStyle/>
          <a:p>
            <a:pPr indent="0" algn="ctr">
              <a:lnSpc>
                <a:spcPct val="112500"/>
              </a:lnSpc>
              <a:defRPr/>
            </a:pPr>
            <a:r>
              <a:rPr lang="en-US" sz="1600" b="1">
                <a:solidFill>
                  <a:srgbClr val="FFFFFF"/>
                </a:solidFill>
                <a:latin typeface="苹方-简"/>
              </a:rPr>
              <a:t>Inclusion of Qualitative Insights</a:t>
            </a:r>
            <a:endParaRPr lang="en-US" sz="1100"/>
          </a:p>
        </p:txBody>
      </p:sp>
      <p:sp>
        <p:nvSpPr>
          <p:cNvPr id="17" name="TextBox 17"/>
          <p:cNvSpPr txBox="1"/>
          <p:nvPr/>
        </p:nvSpPr>
        <p:spPr>
          <a:xfrm>
            <a:off x="3479800" y="2578100"/>
            <a:ext cx="2946400" cy="3048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ctr"/>
          <a:lstStyle/>
          <a:p>
            <a:pPr indent="0" algn="ctr">
              <a:lnSpc>
                <a:spcPct val="112500"/>
              </a:lnSpc>
              <a:defRPr/>
            </a:pPr>
            <a:r>
              <a:rPr lang="en-US" sz="1600" b="1">
                <a:solidFill>
                  <a:srgbClr val="FFFFFF"/>
                </a:solidFill>
                <a:latin typeface="苹方-简"/>
              </a:rPr>
              <a:t>Need for Larger Samples</a:t>
            </a:r>
            <a:endParaRPr lang="en-US" sz="1100"/>
          </a:p>
        </p:txBody>
      </p:sp>
      <p:sp>
        <p:nvSpPr>
          <p:cNvPr id="18" name="TextBox 18"/>
          <p:cNvSpPr txBox="1"/>
          <p:nvPr/>
        </p:nvSpPr>
        <p:spPr>
          <a:xfrm>
            <a:off x="3479800" y="3581400"/>
            <a:ext cx="2946400" cy="12700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ctr"/>
          <a:lstStyle/>
          <a:p>
            <a:pPr indent="0" algn="ctr">
              <a:lnSpc>
                <a:spcPct val="178571"/>
              </a:lnSpc>
              <a:defRPr/>
            </a:pPr>
            <a:r>
              <a:rPr lang="en-US" sz="1400" b="0">
                <a:solidFill>
                  <a:srgbClr val="FFFFFF"/>
                </a:solidFill>
                <a:latin typeface="&quot;Poppins Medium&quot;"/>
              </a:rPr>
              <a:t>Future studies should prioritize larger sample sizes for ART regimens to ensure statistical significance and reliable insights into treatment effectiveness.</a:t>
            </a:r>
            <a:endParaRPr lang="en-US" sz="1100"/>
          </a:p>
        </p:txBody>
      </p:sp>
      <p:sp>
        <p:nvSpPr>
          <p:cNvPr id="19" name="TextBox 19"/>
          <p:cNvSpPr txBox="1"/>
          <p:nvPr/>
        </p:nvSpPr>
        <p:spPr>
          <a:xfrm>
            <a:off x="6527800" y="3581400"/>
            <a:ext cx="2946400" cy="15875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ctr"/>
          <a:lstStyle/>
          <a:p>
            <a:pPr indent="0" algn="ctr">
              <a:lnSpc>
                <a:spcPct val="178571"/>
              </a:lnSpc>
              <a:defRPr/>
            </a:pPr>
            <a:r>
              <a:rPr lang="en-US" sz="1400" b="0">
                <a:solidFill>
                  <a:srgbClr val="FFFFFF"/>
                </a:solidFill>
                <a:latin typeface="&quot;Poppins Medium&quot;"/>
              </a:rPr>
              <a:t>Future research should integrate qualitative methodologies to better understand patient experiences, enhancing the overall effectiveness of ART interventions.</a:t>
            </a:r>
            <a:endParaRPr lang="en-US" sz="11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0375900" cy="5854700"/>
          </a:xfrm>
          <a:prstGeom prst="roundRect">
            <a:avLst>
              <a:gd name="adj" fmla="val 3470"/>
            </a:avLst>
          </a:prstGeom>
          <a:solidFill>
            <a:srgbClr val="000000">
              <a:alpha val="0"/>
            </a:srgbClr>
          </a:solidFill>
        </p:spPr>
        <p:txBody>
          <a:bodyPr/>
          <a:lstStyle/>
          <a:p>
            <a:endParaRPr lang="en-US"/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 l="1000" r="1000"/>
          <a:stretch>
            <a:fillRect/>
          </a:stretch>
        </p:blipFill>
        <p:spPr>
          <a:xfrm>
            <a:off x="7645400" y="4279900"/>
            <a:ext cx="1943100" cy="1168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 t="2000" b="2000"/>
          <a:stretch>
            <a:fillRect/>
          </a:stretch>
        </p:blipFill>
        <p:spPr>
          <a:xfrm>
            <a:off x="0" y="0"/>
            <a:ext cx="10388600" cy="5854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 t="2000" b="2000"/>
          <a:stretch>
            <a:fillRect/>
          </a:stretch>
        </p:blipFill>
        <p:spPr>
          <a:xfrm>
            <a:off x="0" y="0"/>
            <a:ext cx="10388600" cy="58547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130300" y="1955800"/>
            <a:ext cx="4165600" cy="7239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ctr"/>
          <a:lstStyle/>
          <a:p>
            <a:pPr indent="0" algn="l">
              <a:lnSpc>
                <a:spcPct val="113999"/>
              </a:lnSpc>
              <a:defRPr/>
            </a:pPr>
            <a:r>
              <a:rPr lang="en-US" sz="5000" b="1">
                <a:solidFill>
                  <a:srgbClr val="FFFFFF"/>
                </a:solidFill>
                <a:latin typeface="苹方-简"/>
              </a:rPr>
              <a:t>Thank You</a:t>
            </a:r>
            <a:endParaRPr lang="en-US" sz="1100"/>
          </a:p>
        </p:txBody>
      </p:sp>
      <p:sp>
        <p:nvSpPr>
          <p:cNvPr id="7" name="TextBox 7"/>
          <p:cNvSpPr txBox="1"/>
          <p:nvPr/>
        </p:nvSpPr>
        <p:spPr>
          <a:xfrm>
            <a:off x="1130300" y="2933700"/>
            <a:ext cx="4165600" cy="3429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ctr"/>
          <a:lstStyle/>
          <a:p>
            <a:pPr indent="0" algn="l">
              <a:lnSpc>
                <a:spcPct val="112500"/>
              </a:lnSpc>
              <a:defRPr/>
            </a:pPr>
            <a:endParaRPr lang="en-US" sz="11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0375900" cy="5854700"/>
          </a:xfrm>
          <a:prstGeom prst="roundRect">
            <a:avLst>
              <a:gd name="adj" fmla="val 3470"/>
            </a:avLst>
          </a:prstGeom>
          <a:solidFill>
            <a:srgbClr val="000000">
              <a:alpha val="0"/>
            </a:srgbClr>
          </a:solidFill>
        </p:spPr>
        <p:txBody>
          <a:bodyPr/>
          <a:lstStyle/>
          <a:p>
            <a:endParaRPr lang="en-US"/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 l="1000" r="1000"/>
          <a:stretch>
            <a:fillRect/>
          </a:stretch>
        </p:blipFill>
        <p:spPr>
          <a:xfrm>
            <a:off x="7645400" y="4279900"/>
            <a:ext cx="1943100" cy="1168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 t="2000" b="2000"/>
          <a:stretch>
            <a:fillRect/>
          </a:stretch>
        </p:blipFill>
        <p:spPr>
          <a:xfrm>
            <a:off x="0" y="0"/>
            <a:ext cx="10388600" cy="5854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 t="2000" b="2000"/>
          <a:stretch>
            <a:fillRect/>
          </a:stretch>
        </p:blipFill>
        <p:spPr>
          <a:xfrm>
            <a:off x="0" y="0"/>
            <a:ext cx="10388600" cy="58547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638300" y="2628900"/>
            <a:ext cx="7086600" cy="4572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ctr"/>
          <a:lstStyle/>
          <a:p>
            <a:pPr indent="0" algn="ctr">
              <a:lnSpc>
                <a:spcPct val="112500"/>
              </a:lnSpc>
              <a:defRPr/>
            </a:pPr>
            <a:r>
              <a:rPr lang="en-US" sz="3200" b="0">
                <a:solidFill>
                  <a:srgbClr val="FFFFFF"/>
                </a:solidFill>
                <a:latin typeface="苹方-简"/>
              </a:rPr>
              <a:t>Project Overview and Methodology</a:t>
            </a:r>
            <a:endParaRPr lang="en-US" sz="1100"/>
          </a:p>
        </p:txBody>
      </p:sp>
      <p:sp>
        <p:nvSpPr>
          <p:cNvPr id="7" name="TextBox 7"/>
          <p:cNvSpPr txBox="1"/>
          <p:nvPr/>
        </p:nvSpPr>
        <p:spPr>
          <a:xfrm>
            <a:off x="1638300" y="1739900"/>
            <a:ext cx="7086600" cy="3683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ctr"/>
          <a:lstStyle/>
          <a:p>
            <a:pPr indent="0" algn="ctr">
              <a:lnSpc>
                <a:spcPct val="111538"/>
              </a:lnSpc>
              <a:defRPr/>
            </a:pPr>
            <a:r>
              <a:rPr lang="en-US" sz="2600" b="0">
                <a:solidFill>
                  <a:srgbClr val="FFFFFF"/>
                </a:solidFill>
                <a:latin typeface="苹方-简"/>
              </a:rPr>
              <a:t>Section 1</a:t>
            </a:r>
            <a:endParaRPr lang="en-US" sz="11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0375900" cy="5854700"/>
          </a:xfrm>
          <a:prstGeom prst="roundRect">
            <a:avLst>
              <a:gd name="adj" fmla="val 3470"/>
            </a:avLst>
          </a:prstGeom>
          <a:solidFill>
            <a:srgbClr val="000000">
              <a:alpha val="0"/>
            </a:srgbClr>
          </a:solidFill>
        </p:spPr>
        <p:txBody>
          <a:bodyPr/>
          <a:lstStyle/>
          <a:p>
            <a:endParaRPr lang="en-US"/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 l="1000" r="1000"/>
          <a:stretch>
            <a:fillRect/>
          </a:stretch>
        </p:blipFill>
        <p:spPr>
          <a:xfrm>
            <a:off x="7645400" y="4279900"/>
            <a:ext cx="1943100" cy="1168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 t="2000" b="2000"/>
          <a:stretch>
            <a:fillRect/>
          </a:stretch>
        </p:blipFill>
        <p:spPr>
          <a:xfrm>
            <a:off x="0" y="0"/>
            <a:ext cx="10388600" cy="5854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 l="1000" r="1000"/>
          <a:stretch>
            <a:fillRect/>
          </a:stretch>
        </p:blipFill>
        <p:spPr>
          <a:xfrm flipV="1">
            <a:off x="8877300" y="304800"/>
            <a:ext cx="1193800" cy="16637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927100" y="342900"/>
            <a:ext cx="7785100" cy="5080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ctr"/>
          <a:lstStyle/>
          <a:p>
            <a:pPr indent="0" algn="ctr">
              <a:lnSpc>
                <a:spcPct val="148148"/>
              </a:lnSpc>
              <a:defRPr/>
            </a:pPr>
            <a:r>
              <a:rPr lang="en-US" sz="2700" b="1">
                <a:solidFill>
                  <a:srgbClr val="FFFFFF"/>
                </a:solidFill>
                <a:latin typeface="&quot;KG Primary Penmanship&quot;"/>
              </a:rPr>
              <a:t>Objectives and Goals of the Competition</a:t>
            </a:r>
            <a:endParaRPr lang="en-US" sz="1100"/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rcRect t="5000" b="5000"/>
          <a:stretch>
            <a:fillRect/>
          </a:stretch>
        </p:blipFill>
        <p:spPr>
          <a:xfrm rot="5400000">
            <a:off x="584200" y="2159000"/>
            <a:ext cx="3467100" cy="27813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rcRect t="5000" b="5000"/>
          <a:stretch>
            <a:fillRect/>
          </a:stretch>
        </p:blipFill>
        <p:spPr>
          <a:xfrm rot="5400000">
            <a:off x="3721100" y="1600200"/>
            <a:ext cx="3467100" cy="27813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rcRect t="5000" b="5000"/>
          <a:stretch>
            <a:fillRect/>
          </a:stretch>
        </p:blipFill>
        <p:spPr>
          <a:xfrm rot="5400000">
            <a:off x="6845300" y="2095500"/>
            <a:ext cx="3467100" cy="27813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028700" y="3282950"/>
            <a:ext cx="2578100" cy="15240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ctr"/>
          <a:lstStyle/>
          <a:p>
            <a:pPr indent="0" algn="ctr">
              <a:lnSpc>
                <a:spcPct val="171428"/>
              </a:lnSpc>
              <a:defRPr/>
            </a:pPr>
            <a:r>
              <a:rPr lang="en-US" sz="1400" b="0" dirty="0">
                <a:solidFill>
                  <a:srgbClr val="000000"/>
                </a:solidFill>
                <a:latin typeface="&quot;KG Primary Penmanship&quot;"/>
              </a:rPr>
              <a:t>Participants engage in real-world data analysis, enhancing their ability to tackle complex healthcare challenges through practical experience and critical thinking.</a:t>
            </a:r>
            <a:endParaRPr lang="en-US" sz="1100" dirty="0"/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587500" y="1701800"/>
            <a:ext cx="749300" cy="7493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587500" y="1828800"/>
            <a:ext cx="749300" cy="4191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ctr"/>
          <a:lstStyle/>
          <a:p>
            <a:pPr indent="0" algn="ctr">
              <a:lnSpc>
                <a:spcPct val="113793"/>
              </a:lnSpc>
              <a:defRPr/>
            </a:pPr>
            <a:r>
              <a:rPr lang="en-US" sz="2900" b="1">
                <a:solidFill>
                  <a:srgbClr val="FFFFFF"/>
                </a:solidFill>
                <a:latin typeface="苹方-简"/>
              </a:rPr>
              <a:t>01</a:t>
            </a:r>
            <a:endParaRPr lang="en-US" sz="1100"/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4724400" y="1206500"/>
            <a:ext cx="749300" cy="7493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4724400" y="1333500"/>
            <a:ext cx="749300" cy="4191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ctr"/>
          <a:lstStyle/>
          <a:p>
            <a:pPr indent="0" algn="ctr">
              <a:lnSpc>
                <a:spcPct val="113793"/>
              </a:lnSpc>
              <a:defRPr/>
            </a:pPr>
            <a:r>
              <a:rPr lang="en-US" sz="2900" b="1">
                <a:solidFill>
                  <a:srgbClr val="FFFFFF"/>
                </a:solidFill>
                <a:latin typeface="苹方-简"/>
              </a:rPr>
              <a:t>02</a:t>
            </a:r>
            <a:endParaRPr lang="en-US" sz="1100"/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7861300" y="1651000"/>
            <a:ext cx="749300" cy="7493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7861300" y="1778000"/>
            <a:ext cx="749300" cy="4191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ctr"/>
          <a:lstStyle/>
          <a:p>
            <a:pPr indent="0" algn="ctr">
              <a:lnSpc>
                <a:spcPct val="113793"/>
              </a:lnSpc>
              <a:defRPr/>
            </a:pPr>
            <a:r>
              <a:rPr lang="en-US" sz="2900" b="1">
                <a:solidFill>
                  <a:srgbClr val="FFFFFF"/>
                </a:solidFill>
                <a:latin typeface="苹方-简"/>
              </a:rPr>
              <a:t>03</a:t>
            </a:r>
            <a:endParaRPr lang="en-US" sz="1100"/>
          </a:p>
        </p:txBody>
      </p:sp>
      <p:sp>
        <p:nvSpPr>
          <p:cNvPr id="17" name="TextBox 17"/>
          <p:cNvSpPr txBox="1"/>
          <p:nvPr/>
        </p:nvSpPr>
        <p:spPr>
          <a:xfrm>
            <a:off x="952501" y="2609850"/>
            <a:ext cx="2514600" cy="4953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ctr"/>
          <a:lstStyle/>
          <a:p>
            <a:pPr indent="0" algn="ctr">
              <a:lnSpc>
                <a:spcPct val="112500"/>
              </a:lnSpc>
              <a:defRPr/>
            </a:pPr>
            <a:r>
              <a:rPr lang="en-US" sz="1600" b="1" dirty="0">
                <a:solidFill>
                  <a:srgbClr val="000000">
                    <a:alpha val="87843"/>
                  </a:srgbClr>
                </a:solidFill>
                <a:latin typeface="苹方-简"/>
              </a:rPr>
              <a:t>Practical Application of Knowledge</a:t>
            </a:r>
            <a:endParaRPr lang="en-US" sz="1100" dirty="0"/>
          </a:p>
        </p:txBody>
      </p:sp>
      <p:sp>
        <p:nvSpPr>
          <p:cNvPr id="18" name="TextBox 18"/>
          <p:cNvSpPr txBox="1"/>
          <p:nvPr/>
        </p:nvSpPr>
        <p:spPr>
          <a:xfrm>
            <a:off x="4118391" y="2862471"/>
            <a:ext cx="2578100" cy="18288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ctr"/>
          <a:lstStyle/>
          <a:p>
            <a:pPr indent="0" algn="ctr">
              <a:lnSpc>
                <a:spcPct val="171428"/>
              </a:lnSpc>
              <a:defRPr/>
            </a:pPr>
            <a:r>
              <a:rPr lang="en-US" sz="1400" b="0" dirty="0">
                <a:solidFill>
                  <a:srgbClr val="000000"/>
                </a:solidFill>
                <a:latin typeface="&quot;KG Primary Penmanship&quot;"/>
              </a:rPr>
              <a:t>The competition fosters teamwork, allowing students to develop interpersonal skills and learn effective communication strategies essential for professional environments.</a:t>
            </a:r>
            <a:endParaRPr lang="en-US" sz="1100" dirty="0"/>
          </a:p>
        </p:txBody>
      </p:sp>
      <p:sp>
        <p:nvSpPr>
          <p:cNvPr id="19" name="TextBox 19"/>
          <p:cNvSpPr txBox="1"/>
          <p:nvPr/>
        </p:nvSpPr>
        <p:spPr>
          <a:xfrm>
            <a:off x="4089400" y="2114550"/>
            <a:ext cx="2514600" cy="4953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ctr"/>
          <a:lstStyle/>
          <a:p>
            <a:pPr indent="0" algn="ctr">
              <a:lnSpc>
                <a:spcPct val="112500"/>
              </a:lnSpc>
              <a:defRPr/>
            </a:pPr>
            <a:r>
              <a:rPr lang="en-US" sz="1600" b="1">
                <a:solidFill>
                  <a:srgbClr val="000000">
                    <a:alpha val="87843"/>
                  </a:srgbClr>
                </a:solidFill>
                <a:latin typeface="苹方-简"/>
              </a:rPr>
              <a:t>Enhanced Collaborative Skills</a:t>
            </a:r>
            <a:endParaRPr lang="en-US" sz="1100"/>
          </a:p>
        </p:txBody>
      </p:sp>
      <p:sp>
        <p:nvSpPr>
          <p:cNvPr id="20" name="TextBox 20"/>
          <p:cNvSpPr txBox="1"/>
          <p:nvPr/>
        </p:nvSpPr>
        <p:spPr>
          <a:xfrm>
            <a:off x="7233810" y="3334585"/>
            <a:ext cx="2578100" cy="15240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ctr"/>
          <a:lstStyle/>
          <a:p>
            <a:pPr indent="0" algn="ctr">
              <a:lnSpc>
                <a:spcPct val="171428"/>
              </a:lnSpc>
              <a:defRPr/>
            </a:pPr>
            <a:r>
              <a:rPr lang="en-US" sz="1400" b="0" dirty="0">
                <a:solidFill>
                  <a:srgbClr val="000000"/>
                </a:solidFill>
                <a:latin typeface="&quot;KG Primary Penmanship&quot;"/>
              </a:rPr>
              <a:t>Teams are motivated to explore creative methodologies and technologies, promoting the development of novel approaches to address pressing healthcare issues.</a:t>
            </a:r>
            <a:endParaRPr lang="en-US" sz="1100" dirty="0"/>
          </a:p>
        </p:txBody>
      </p:sp>
      <p:sp>
        <p:nvSpPr>
          <p:cNvPr id="21" name="TextBox 21"/>
          <p:cNvSpPr txBox="1"/>
          <p:nvPr/>
        </p:nvSpPr>
        <p:spPr>
          <a:xfrm>
            <a:off x="7233810" y="2576830"/>
            <a:ext cx="2514600" cy="4953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ctr"/>
          <a:lstStyle/>
          <a:p>
            <a:pPr indent="0" algn="ctr">
              <a:lnSpc>
                <a:spcPct val="112500"/>
              </a:lnSpc>
              <a:defRPr/>
            </a:pPr>
            <a:r>
              <a:rPr lang="en-US" sz="1600" b="1" dirty="0">
                <a:solidFill>
                  <a:srgbClr val="000000">
                    <a:alpha val="87843"/>
                  </a:srgbClr>
                </a:solidFill>
                <a:latin typeface="苹方-简"/>
              </a:rPr>
              <a:t>Encouragement of Innovative Solutions</a:t>
            </a:r>
            <a:endParaRPr lang="en-US" sz="11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0375900" cy="5854700"/>
          </a:xfrm>
          <a:prstGeom prst="roundRect">
            <a:avLst>
              <a:gd name="adj" fmla="val 3470"/>
            </a:avLst>
          </a:prstGeom>
          <a:solidFill>
            <a:srgbClr val="000000">
              <a:alpha val="0"/>
            </a:srgbClr>
          </a:solidFill>
        </p:spPr>
        <p:txBody>
          <a:bodyPr/>
          <a:lstStyle/>
          <a:p>
            <a:endParaRPr lang="en-US"/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 l="1000" r="1000"/>
          <a:stretch>
            <a:fillRect/>
          </a:stretch>
        </p:blipFill>
        <p:spPr>
          <a:xfrm>
            <a:off x="7645400" y="4279900"/>
            <a:ext cx="1943100" cy="1168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 t="2000" b="2000"/>
          <a:stretch>
            <a:fillRect/>
          </a:stretch>
        </p:blipFill>
        <p:spPr>
          <a:xfrm>
            <a:off x="0" y="0"/>
            <a:ext cx="10388600" cy="5854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003300" y="1003300"/>
            <a:ext cx="3810000" cy="3810000"/>
          </a:xfrm>
          <a:prstGeom prst="rect">
            <a:avLst/>
          </a:prstGeom>
        </p:spPr>
      </p:pic>
      <p:sp>
        <p:nvSpPr>
          <p:cNvPr id="6" name="AutoShape 6"/>
          <p:cNvSpPr/>
          <p:nvPr/>
        </p:nvSpPr>
        <p:spPr>
          <a:xfrm>
            <a:off x="5384800" y="2628900"/>
            <a:ext cx="635000" cy="25400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5384800" y="977900"/>
            <a:ext cx="4445000" cy="8509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ctr"/>
          <a:lstStyle/>
          <a:p>
            <a:pPr indent="0" algn="l">
              <a:lnSpc>
                <a:spcPct val="150000"/>
              </a:lnSpc>
              <a:defRPr/>
            </a:pPr>
            <a:r>
              <a:rPr lang="en-US" sz="2200" b="1">
                <a:solidFill>
                  <a:srgbClr val="FFFFFF"/>
                </a:solidFill>
                <a:latin typeface="苹方-简"/>
              </a:rPr>
              <a:t>Dataset Description and Key Variables</a:t>
            </a:r>
            <a:endParaRPr lang="en-US" sz="1100"/>
          </a:p>
        </p:txBody>
      </p:sp>
      <p:sp>
        <p:nvSpPr>
          <p:cNvPr id="8" name="TextBox 8"/>
          <p:cNvSpPr txBox="1"/>
          <p:nvPr/>
        </p:nvSpPr>
        <p:spPr>
          <a:xfrm>
            <a:off x="5384800" y="2781300"/>
            <a:ext cx="4445000" cy="3048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ctr"/>
          <a:lstStyle/>
          <a:p>
            <a:pPr indent="0" algn="l">
              <a:lnSpc>
                <a:spcPct val="112500"/>
              </a:lnSpc>
              <a:defRPr/>
            </a:pPr>
            <a:r>
              <a:rPr lang="en-US" sz="1600" b="1">
                <a:solidFill>
                  <a:srgbClr val="FFFFFF"/>
                </a:solidFill>
                <a:latin typeface="苹方-简"/>
              </a:rPr>
              <a:t>Comprehensive Variable Mapping</a:t>
            </a:r>
            <a:endParaRPr lang="en-US" sz="1100"/>
          </a:p>
        </p:txBody>
      </p:sp>
      <p:sp>
        <p:nvSpPr>
          <p:cNvPr id="9" name="TextBox 9"/>
          <p:cNvSpPr txBox="1"/>
          <p:nvPr/>
        </p:nvSpPr>
        <p:spPr>
          <a:xfrm>
            <a:off x="5384800" y="3416300"/>
            <a:ext cx="4445000" cy="8382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ctr"/>
          <a:lstStyle/>
          <a:p>
            <a:pPr indent="0" algn="l">
              <a:lnSpc>
                <a:spcPct val="114285"/>
              </a:lnSpc>
              <a:defRPr/>
            </a:pPr>
            <a:r>
              <a:rPr lang="en-US" sz="1400" b="0">
                <a:solidFill>
                  <a:srgbClr val="C6C6C6"/>
                </a:solidFill>
                <a:latin typeface="苹方-简"/>
              </a:rPr>
              <a:t>The dataset includes a detailed mapping of key variables such as patient demographics, ART regimen components, and critical laboratory measurements, enabling robust analyses of treatment efficacy and patient outcomes in HIV management.</a:t>
            </a:r>
            <a:endParaRPr lang="en-US" sz="11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0375900" cy="5854700"/>
          </a:xfrm>
          <a:prstGeom prst="roundRect">
            <a:avLst>
              <a:gd name="adj" fmla="val 3470"/>
            </a:avLst>
          </a:prstGeom>
          <a:solidFill>
            <a:srgbClr val="000000">
              <a:alpha val="0"/>
            </a:srgbClr>
          </a:solidFill>
        </p:spPr>
        <p:txBody>
          <a:bodyPr/>
          <a:lstStyle/>
          <a:p>
            <a:endParaRPr lang="en-US"/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 l="1000" r="1000"/>
          <a:stretch>
            <a:fillRect/>
          </a:stretch>
        </p:blipFill>
        <p:spPr>
          <a:xfrm>
            <a:off x="7645400" y="4279900"/>
            <a:ext cx="1943100" cy="1168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 t="2000" b="2000"/>
          <a:stretch>
            <a:fillRect/>
          </a:stretch>
        </p:blipFill>
        <p:spPr>
          <a:xfrm>
            <a:off x="0" y="0"/>
            <a:ext cx="10388600" cy="5854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 l="1000" r="1000"/>
          <a:stretch>
            <a:fillRect/>
          </a:stretch>
        </p:blipFill>
        <p:spPr>
          <a:xfrm>
            <a:off x="317500" y="1231900"/>
            <a:ext cx="3009900" cy="4572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355600" y="1282700"/>
            <a:ext cx="2933700" cy="5080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ctr"/>
          <a:lstStyle/>
          <a:p>
            <a:pPr indent="0" algn="ctr">
              <a:lnSpc>
                <a:spcPct val="112500"/>
              </a:lnSpc>
              <a:defRPr/>
            </a:pPr>
            <a:r>
              <a:rPr lang="en-US" sz="1600" b="1">
                <a:solidFill>
                  <a:srgbClr val="FFFFFF"/>
                </a:solidFill>
                <a:latin typeface="微软雅黑"/>
              </a:rPr>
              <a:t>Patient Demographics Analysis</a:t>
            </a:r>
            <a:endParaRPr lang="en-US" sz="1100"/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rcRect l="32000" r="32000"/>
          <a:stretch>
            <a:fillRect/>
          </a:stretch>
        </p:blipFill>
        <p:spPr>
          <a:xfrm>
            <a:off x="3517900" y="1460500"/>
            <a:ext cx="25400" cy="3911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rcRect l="32000" r="32000"/>
          <a:stretch>
            <a:fillRect/>
          </a:stretch>
        </p:blipFill>
        <p:spPr>
          <a:xfrm>
            <a:off x="6870700" y="1460500"/>
            <a:ext cx="25400" cy="3911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rcRect l="1000" r="1000"/>
          <a:stretch>
            <a:fillRect/>
          </a:stretch>
        </p:blipFill>
        <p:spPr>
          <a:xfrm>
            <a:off x="3644900" y="1231900"/>
            <a:ext cx="3035300" cy="4572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3683000" y="1282700"/>
            <a:ext cx="2959100" cy="3048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ctr"/>
          <a:lstStyle/>
          <a:p>
            <a:pPr indent="0" algn="ctr">
              <a:lnSpc>
                <a:spcPct val="112500"/>
              </a:lnSpc>
              <a:defRPr/>
            </a:pPr>
            <a:r>
              <a:rPr lang="en-US" sz="1600" b="1">
                <a:solidFill>
                  <a:srgbClr val="FFFFFF"/>
                </a:solidFill>
                <a:latin typeface="微软雅黑"/>
              </a:rPr>
              <a:t>ART Regimen Details</a:t>
            </a:r>
            <a:endParaRPr lang="en-US" sz="1100"/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rcRect t="1000" b="1000"/>
          <a:stretch>
            <a:fillRect/>
          </a:stretch>
        </p:blipFill>
        <p:spPr>
          <a:xfrm>
            <a:off x="317500" y="2032000"/>
            <a:ext cx="3022600" cy="16891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rcRect t="1000" b="1000"/>
          <a:stretch>
            <a:fillRect/>
          </a:stretch>
        </p:blipFill>
        <p:spPr>
          <a:xfrm>
            <a:off x="3657600" y="2032000"/>
            <a:ext cx="3022600" cy="16891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7"/>
          <a:srcRect l="1000" r="1000"/>
          <a:stretch>
            <a:fillRect/>
          </a:stretch>
        </p:blipFill>
        <p:spPr>
          <a:xfrm>
            <a:off x="7112000" y="1231900"/>
            <a:ext cx="3035300" cy="4572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7150100" y="1282700"/>
            <a:ext cx="2959100" cy="3048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ctr"/>
          <a:lstStyle/>
          <a:p>
            <a:pPr indent="0" algn="ctr">
              <a:lnSpc>
                <a:spcPct val="112500"/>
              </a:lnSpc>
              <a:defRPr/>
            </a:pPr>
            <a:r>
              <a:rPr lang="en-US" sz="1600" b="1">
                <a:solidFill>
                  <a:srgbClr val="FFFFFF"/>
                </a:solidFill>
                <a:latin typeface="微软雅黑"/>
              </a:rPr>
              <a:t>Viral Load and CD4 Counts</a:t>
            </a:r>
            <a:endParaRPr lang="en-US" sz="1100"/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rcRect t="1000" b="1000"/>
          <a:stretch>
            <a:fillRect/>
          </a:stretch>
        </p:blipFill>
        <p:spPr>
          <a:xfrm>
            <a:off x="7124700" y="2032000"/>
            <a:ext cx="3022600" cy="16891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406400" y="3797300"/>
            <a:ext cx="2832100" cy="10414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ctr"/>
          <a:lstStyle/>
          <a:p>
            <a:pPr indent="0" algn="ctr">
              <a:lnSpc>
                <a:spcPct val="133333"/>
              </a:lnSpc>
              <a:defRPr/>
            </a:pPr>
            <a:r>
              <a:rPr lang="en-US" sz="1200" b="0">
                <a:solidFill>
                  <a:srgbClr val="FFFFFF"/>
                </a:solidFill>
                <a:latin typeface="&quot;阿里巴巴普惠体 B&quot;"/>
              </a:rPr>
              <a:t>The dataset encompasses critical patient demographic information, including age, gender, and ethnicity, which are essential for understanding treatment responses and tailoring ART regimens effectively.</a:t>
            </a:r>
            <a:endParaRPr lang="en-US" sz="1100"/>
          </a:p>
        </p:txBody>
      </p:sp>
      <p:sp>
        <p:nvSpPr>
          <p:cNvPr id="17" name="TextBox 17"/>
          <p:cNvSpPr txBox="1"/>
          <p:nvPr/>
        </p:nvSpPr>
        <p:spPr>
          <a:xfrm>
            <a:off x="3771900" y="3797300"/>
            <a:ext cx="2832100" cy="10414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ctr"/>
          <a:lstStyle/>
          <a:p>
            <a:pPr indent="0" algn="ctr">
              <a:lnSpc>
                <a:spcPct val="133333"/>
              </a:lnSpc>
              <a:defRPr/>
            </a:pPr>
            <a:r>
              <a:rPr lang="en-US" sz="1200" b="0">
                <a:solidFill>
                  <a:srgbClr val="FFFFFF"/>
                </a:solidFill>
                <a:latin typeface="&quot;阿里巴巴普惠体 B&quot;"/>
              </a:rPr>
              <a:t>Detailed mapping of ART regimen components, including drug codes and their corresponding labels, facilitates accurate identification and analysis of treatment patterns and outcomes in HIV management.</a:t>
            </a:r>
            <a:endParaRPr lang="en-US" sz="1100"/>
          </a:p>
        </p:txBody>
      </p:sp>
      <p:sp>
        <p:nvSpPr>
          <p:cNvPr id="18" name="TextBox 18"/>
          <p:cNvSpPr txBox="1"/>
          <p:nvPr/>
        </p:nvSpPr>
        <p:spPr>
          <a:xfrm>
            <a:off x="7226300" y="3797300"/>
            <a:ext cx="2832100" cy="10414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ctr"/>
          <a:lstStyle/>
          <a:p>
            <a:pPr indent="0" algn="ctr">
              <a:lnSpc>
                <a:spcPct val="133333"/>
              </a:lnSpc>
              <a:defRPr/>
            </a:pPr>
            <a:r>
              <a:rPr lang="en-US" sz="1200" b="0">
                <a:solidFill>
                  <a:srgbClr val="FFFFFF"/>
                </a:solidFill>
                <a:latin typeface="&quot;阿里巴巴普惠体 B&quot;"/>
              </a:rPr>
              <a:t>Key variables such as Viral Load (VL) and CD4 counts are included, providing vital insights into patient health status and the effectiveness of ART regimens in achieving viral suppression.</a:t>
            </a:r>
            <a:endParaRPr lang="en-US" sz="1100"/>
          </a:p>
        </p:txBody>
      </p:sp>
      <p:sp>
        <p:nvSpPr>
          <p:cNvPr id="19" name="TextBox 19"/>
          <p:cNvSpPr txBox="1"/>
          <p:nvPr/>
        </p:nvSpPr>
        <p:spPr>
          <a:xfrm>
            <a:off x="355600" y="304800"/>
            <a:ext cx="9474200" cy="3683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ctr"/>
          <a:lstStyle/>
          <a:p>
            <a:pPr indent="0" algn="ctr">
              <a:lnSpc>
                <a:spcPct val="111538"/>
              </a:lnSpc>
              <a:defRPr/>
            </a:pPr>
            <a:r>
              <a:rPr lang="en-US" sz="2600" b="1">
                <a:solidFill>
                  <a:srgbClr val="FFFFFF"/>
                </a:solidFill>
                <a:latin typeface="苹方-简"/>
              </a:rPr>
              <a:t>Overview of Dataset Variables</a:t>
            </a:r>
            <a:endParaRPr lang="en-US" sz="11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0375900" cy="5854700"/>
          </a:xfrm>
          <a:prstGeom prst="roundRect">
            <a:avLst>
              <a:gd name="adj" fmla="val 3470"/>
            </a:avLst>
          </a:prstGeom>
          <a:solidFill>
            <a:srgbClr val="000000">
              <a:alpha val="0"/>
            </a:srgbClr>
          </a:solidFill>
        </p:spPr>
        <p:txBody>
          <a:bodyPr/>
          <a:lstStyle/>
          <a:p>
            <a:endParaRPr lang="en-US"/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 l="1000" r="1000"/>
          <a:stretch>
            <a:fillRect/>
          </a:stretch>
        </p:blipFill>
        <p:spPr>
          <a:xfrm>
            <a:off x="7645400" y="4279900"/>
            <a:ext cx="1943100" cy="1168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 t="2000" b="2000"/>
          <a:stretch>
            <a:fillRect/>
          </a:stretch>
        </p:blipFill>
        <p:spPr>
          <a:xfrm>
            <a:off x="0" y="0"/>
            <a:ext cx="10388600" cy="5854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 l="1000" r="1000"/>
          <a:stretch>
            <a:fillRect/>
          </a:stretch>
        </p:blipFill>
        <p:spPr>
          <a:xfrm>
            <a:off x="368300" y="1092200"/>
            <a:ext cx="3048000" cy="1714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rcRect l="1000" r="1000"/>
          <a:stretch>
            <a:fillRect/>
          </a:stretch>
        </p:blipFill>
        <p:spPr>
          <a:xfrm>
            <a:off x="3581400" y="1092200"/>
            <a:ext cx="3048000" cy="1714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rcRect l="1000" r="1000"/>
          <a:stretch>
            <a:fillRect/>
          </a:stretch>
        </p:blipFill>
        <p:spPr>
          <a:xfrm>
            <a:off x="6794500" y="1092200"/>
            <a:ext cx="3048000" cy="17145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368300" y="317500"/>
            <a:ext cx="9499600" cy="3810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ctr"/>
          <a:lstStyle/>
          <a:p>
            <a:pPr indent="0" algn="l">
              <a:lnSpc>
                <a:spcPct val="111111"/>
              </a:lnSpc>
              <a:defRPr/>
            </a:pPr>
            <a:r>
              <a:rPr lang="en-US" sz="2700" b="1">
                <a:solidFill>
                  <a:srgbClr val="FFFFFF"/>
                </a:solidFill>
                <a:latin typeface="苹方-简"/>
              </a:rPr>
              <a:t>Classification of ART Regimens</a:t>
            </a:r>
            <a:endParaRPr lang="en-US" sz="1100"/>
          </a:p>
        </p:txBody>
      </p:sp>
      <p:sp>
        <p:nvSpPr>
          <p:cNvPr id="9" name="TextBox 9"/>
          <p:cNvSpPr txBox="1"/>
          <p:nvPr/>
        </p:nvSpPr>
        <p:spPr>
          <a:xfrm>
            <a:off x="495300" y="2908300"/>
            <a:ext cx="2794000" cy="3048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ctr"/>
          <a:lstStyle/>
          <a:p>
            <a:pPr indent="0" algn="l">
              <a:lnSpc>
                <a:spcPct val="111111"/>
              </a:lnSpc>
              <a:defRPr/>
            </a:pPr>
            <a:r>
              <a:rPr lang="en-US" sz="1800" b="0">
                <a:solidFill>
                  <a:srgbClr val="FFFFFF"/>
                </a:solidFill>
                <a:latin typeface="苹方-简"/>
              </a:rPr>
              <a:t>Core Components Overview</a:t>
            </a:r>
            <a:endParaRPr lang="en-US" sz="1100"/>
          </a:p>
        </p:txBody>
      </p:sp>
      <p:sp>
        <p:nvSpPr>
          <p:cNvPr id="10" name="TextBox 10"/>
          <p:cNvSpPr txBox="1"/>
          <p:nvPr/>
        </p:nvSpPr>
        <p:spPr>
          <a:xfrm>
            <a:off x="508000" y="3733800"/>
            <a:ext cx="2794000" cy="14478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ctr"/>
          <a:lstStyle/>
          <a:p>
            <a:pPr indent="0" algn="l">
              <a:lnSpc>
                <a:spcPct val="114285"/>
              </a:lnSpc>
              <a:defRPr/>
            </a:pPr>
            <a:r>
              <a:rPr lang="en-US" sz="1400" b="0">
                <a:solidFill>
                  <a:srgbClr val="C6C6C6"/>
                </a:solidFill>
                <a:latin typeface="苹方-简"/>
              </a:rPr>
              <a:t>The classification of ART regimens is based on essential components, including base drug combinations, integrase inhibitors, and pharmacokinetic enhancers, which collectively influence treatment efficacy.</a:t>
            </a:r>
            <a:endParaRPr lang="en-US" sz="1100"/>
          </a:p>
        </p:txBody>
      </p:sp>
      <p:sp>
        <p:nvSpPr>
          <p:cNvPr id="11" name="TextBox 11"/>
          <p:cNvSpPr txBox="1"/>
          <p:nvPr/>
        </p:nvSpPr>
        <p:spPr>
          <a:xfrm>
            <a:off x="3632200" y="2895600"/>
            <a:ext cx="2794000" cy="5334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ctr"/>
          <a:lstStyle/>
          <a:p>
            <a:pPr indent="0" algn="l">
              <a:lnSpc>
                <a:spcPct val="111111"/>
              </a:lnSpc>
              <a:defRPr/>
            </a:pPr>
            <a:r>
              <a:rPr lang="en-US" sz="1800" b="0">
                <a:solidFill>
                  <a:srgbClr val="FFFFFF"/>
                </a:solidFill>
                <a:latin typeface="苹方-简"/>
              </a:rPr>
              <a:t>Diversity of Regimen Combinations</a:t>
            </a:r>
            <a:endParaRPr lang="en-US" sz="1100"/>
          </a:p>
        </p:txBody>
      </p:sp>
      <p:sp>
        <p:nvSpPr>
          <p:cNvPr id="12" name="TextBox 12"/>
          <p:cNvSpPr txBox="1"/>
          <p:nvPr/>
        </p:nvSpPr>
        <p:spPr>
          <a:xfrm>
            <a:off x="3644900" y="3721100"/>
            <a:ext cx="2794000" cy="12446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ctr"/>
          <a:lstStyle/>
          <a:p>
            <a:pPr indent="0" algn="l">
              <a:lnSpc>
                <a:spcPct val="114285"/>
              </a:lnSpc>
              <a:defRPr/>
            </a:pPr>
            <a:r>
              <a:rPr lang="en-US" sz="1400" b="0">
                <a:solidFill>
                  <a:srgbClr val="C6C6C6"/>
                </a:solidFill>
                <a:latin typeface="苹方-简"/>
              </a:rPr>
              <a:t>A total of 135 unique ART regimen combinations were identified, showcasing the variety of treatment options available and the importance of personalized therapy in HIV management.</a:t>
            </a:r>
            <a:endParaRPr lang="en-US" sz="1100"/>
          </a:p>
        </p:txBody>
      </p:sp>
      <p:sp>
        <p:nvSpPr>
          <p:cNvPr id="13" name="TextBox 13"/>
          <p:cNvSpPr txBox="1"/>
          <p:nvPr/>
        </p:nvSpPr>
        <p:spPr>
          <a:xfrm>
            <a:off x="6908800" y="2882900"/>
            <a:ext cx="2794000" cy="3048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ctr"/>
          <a:lstStyle/>
          <a:p>
            <a:pPr indent="0" algn="l">
              <a:lnSpc>
                <a:spcPct val="111111"/>
              </a:lnSpc>
              <a:defRPr/>
            </a:pPr>
            <a:r>
              <a:rPr lang="en-US" sz="1800" b="0">
                <a:solidFill>
                  <a:srgbClr val="FFFFFF"/>
                </a:solidFill>
                <a:latin typeface="苹方-简"/>
              </a:rPr>
              <a:t>Impact on Patient Outcomes</a:t>
            </a:r>
            <a:endParaRPr lang="en-US" sz="1100"/>
          </a:p>
        </p:txBody>
      </p:sp>
      <p:sp>
        <p:nvSpPr>
          <p:cNvPr id="14" name="TextBox 14"/>
          <p:cNvSpPr txBox="1"/>
          <p:nvPr/>
        </p:nvSpPr>
        <p:spPr>
          <a:xfrm>
            <a:off x="6934200" y="3708400"/>
            <a:ext cx="2794000" cy="12446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ctr"/>
          <a:lstStyle/>
          <a:p>
            <a:pPr indent="0" algn="l">
              <a:lnSpc>
                <a:spcPct val="114285"/>
              </a:lnSpc>
              <a:defRPr/>
            </a:pPr>
            <a:r>
              <a:rPr lang="en-US" sz="1400" b="0">
                <a:solidFill>
                  <a:srgbClr val="C6C6C6"/>
                </a:solidFill>
                <a:latin typeface="苹方-简"/>
              </a:rPr>
              <a:t>Tailoring ART regimens to individual patient profiles, considering factors like co-morbidities and previous treatments, is crucial for optimizing adherence and minimizing side effects in HIV care.</a:t>
            </a:r>
            <a:endParaRPr lang="en-US" sz="11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0375900" cy="5854700"/>
          </a:xfrm>
          <a:prstGeom prst="roundRect">
            <a:avLst>
              <a:gd name="adj" fmla="val 3470"/>
            </a:avLst>
          </a:prstGeom>
          <a:solidFill>
            <a:srgbClr val="000000">
              <a:alpha val="0"/>
            </a:srgbClr>
          </a:solidFill>
        </p:spPr>
        <p:txBody>
          <a:bodyPr/>
          <a:lstStyle/>
          <a:p>
            <a:endParaRPr lang="en-US"/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 l="1000" r="1000"/>
          <a:stretch>
            <a:fillRect/>
          </a:stretch>
        </p:blipFill>
        <p:spPr>
          <a:xfrm>
            <a:off x="7645400" y="4279900"/>
            <a:ext cx="1943100" cy="1168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 t="2000" b="2000"/>
          <a:stretch>
            <a:fillRect/>
          </a:stretch>
        </p:blipFill>
        <p:spPr>
          <a:xfrm>
            <a:off x="0" y="0"/>
            <a:ext cx="10388600" cy="5854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-1020000">
            <a:off x="2133600" y="1371600"/>
            <a:ext cx="1117600" cy="12192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2311400" y="1574800"/>
            <a:ext cx="1041400" cy="10160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ctr"/>
          <a:lstStyle/>
          <a:p>
            <a:pPr indent="0" algn="ctr">
              <a:lnSpc>
                <a:spcPct val="123076"/>
              </a:lnSpc>
              <a:defRPr/>
            </a:pPr>
            <a:r>
              <a:rPr lang="en-US" sz="6500" b="0">
                <a:solidFill>
                  <a:srgbClr val="FFFFFF"/>
                </a:solidFill>
                <a:latin typeface="Arial"/>
              </a:rPr>
              <a:t>01</a:t>
            </a:r>
            <a:endParaRPr lang="en-US" sz="1100"/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rcRect l="1000" r="1000"/>
          <a:stretch>
            <a:fillRect/>
          </a:stretch>
        </p:blipFill>
        <p:spPr>
          <a:xfrm rot="6060000" flipH="1" flipV="1">
            <a:off x="6781800" y="1422400"/>
            <a:ext cx="1206500" cy="11303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6807200" y="1460500"/>
            <a:ext cx="1104900" cy="10160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ctr"/>
          <a:lstStyle/>
          <a:p>
            <a:pPr indent="0" algn="ctr">
              <a:lnSpc>
                <a:spcPct val="123076"/>
              </a:lnSpc>
              <a:defRPr/>
            </a:pPr>
            <a:r>
              <a:rPr lang="en-US" sz="6500" b="0">
                <a:solidFill>
                  <a:srgbClr val="FFFFFF"/>
                </a:solidFill>
                <a:latin typeface="Arial"/>
              </a:rPr>
              <a:t>02</a:t>
            </a:r>
            <a:endParaRPr lang="en-US" sz="1100"/>
          </a:p>
        </p:txBody>
      </p:sp>
      <p:sp>
        <p:nvSpPr>
          <p:cNvPr id="9" name="TextBox 9"/>
          <p:cNvSpPr txBox="1"/>
          <p:nvPr/>
        </p:nvSpPr>
        <p:spPr>
          <a:xfrm>
            <a:off x="495300" y="279400"/>
            <a:ext cx="9372600" cy="4064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ctr"/>
          <a:lstStyle/>
          <a:p>
            <a:pPr indent="0" algn="ctr">
              <a:lnSpc>
                <a:spcPct val="114285"/>
              </a:lnSpc>
              <a:defRPr/>
            </a:pPr>
            <a:r>
              <a:rPr lang="en-US" sz="2800" b="1">
                <a:solidFill>
                  <a:srgbClr val="FFFFFF"/>
                </a:solidFill>
                <a:latin typeface="苹方-简"/>
              </a:rPr>
              <a:t>Predictive Modeling Approach</a:t>
            </a:r>
            <a:endParaRPr lang="en-US" sz="1100"/>
          </a:p>
        </p:txBody>
      </p:sp>
      <p:sp>
        <p:nvSpPr>
          <p:cNvPr id="10" name="TextBox 10"/>
          <p:cNvSpPr txBox="1"/>
          <p:nvPr/>
        </p:nvSpPr>
        <p:spPr>
          <a:xfrm>
            <a:off x="787400" y="3873500"/>
            <a:ext cx="4013200" cy="15240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ctr"/>
          <a:lstStyle/>
          <a:p>
            <a:pPr indent="0" algn="ctr">
              <a:lnSpc>
                <a:spcPct val="171428"/>
              </a:lnSpc>
              <a:defRPr/>
            </a:pPr>
            <a:r>
              <a:rPr lang="en-US" sz="1400" b="0">
                <a:solidFill>
                  <a:srgbClr val="FFFFFF"/>
                </a:solidFill>
                <a:latin typeface="&quot;Noto Sans SC&quot;"/>
              </a:rPr>
              <a:t>The predictive modeling approach integrates advanced statistical techniques and machine learning algorithms to analyze patient data, enhancing the accuracy of health outcome predictions based on ART regimens.</a:t>
            </a:r>
            <a:endParaRPr lang="en-US" sz="1100"/>
          </a:p>
        </p:txBody>
      </p:sp>
      <p:sp>
        <p:nvSpPr>
          <p:cNvPr id="11" name="TextBox 11"/>
          <p:cNvSpPr txBox="1"/>
          <p:nvPr/>
        </p:nvSpPr>
        <p:spPr>
          <a:xfrm>
            <a:off x="787400" y="3327400"/>
            <a:ext cx="4013200" cy="3048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ctr"/>
          <a:lstStyle/>
          <a:p>
            <a:pPr indent="0" algn="ctr">
              <a:lnSpc>
                <a:spcPct val="118750"/>
              </a:lnSpc>
              <a:defRPr/>
            </a:pPr>
            <a:r>
              <a:rPr lang="en-US" sz="1600" b="1">
                <a:solidFill>
                  <a:srgbClr val="FFFFFF"/>
                </a:solidFill>
                <a:latin typeface="Arial"/>
              </a:rPr>
              <a:t>Systematic Methodology Overview</a:t>
            </a:r>
            <a:endParaRPr lang="en-US" sz="1100"/>
          </a:p>
        </p:txBody>
      </p:sp>
      <p:sp>
        <p:nvSpPr>
          <p:cNvPr id="12" name="TextBox 12"/>
          <p:cNvSpPr txBox="1"/>
          <p:nvPr/>
        </p:nvSpPr>
        <p:spPr>
          <a:xfrm>
            <a:off x="5511800" y="3822700"/>
            <a:ext cx="3924300" cy="18288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ctr"/>
          <a:lstStyle/>
          <a:p>
            <a:pPr indent="0" algn="ctr">
              <a:lnSpc>
                <a:spcPct val="171428"/>
              </a:lnSpc>
              <a:defRPr/>
            </a:pPr>
            <a:r>
              <a:rPr lang="en-US" sz="1400" b="0">
                <a:solidFill>
                  <a:srgbClr val="FFFFFF"/>
                </a:solidFill>
                <a:latin typeface="&quot;Noto Sans SC&quot;"/>
              </a:rPr>
              <a:t>A comprehensive evaluation framework utilizing multiple performance metrics, including ROC-AUC and F1-score, ensures the model's reliability and effectiveness in predicting patient health outcomes in HIV treatment.</a:t>
            </a:r>
            <a:endParaRPr lang="en-US" sz="1100"/>
          </a:p>
        </p:txBody>
      </p:sp>
      <p:sp>
        <p:nvSpPr>
          <p:cNvPr id="13" name="TextBox 13"/>
          <p:cNvSpPr txBox="1"/>
          <p:nvPr/>
        </p:nvSpPr>
        <p:spPr>
          <a:xfrm>
            <a:off x="5511800" y="3314700"/>
            <a:ext cx="3924300" cy="3048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ctr"/>
          <a:lstStyle/>
          <a:p>
            <a:pPr indent="0" algn="ctr">
              <a:lnSpc>
                <a:spcPct val="118750"/>
              </a:lnSpc>
              <a:defRPr/>
            </a:pPr>
            <a:r>
              <a:rPr lang="en-US" sz="1600" b="1">
                <a:solidFill>
                  <a:srgbClr val="FFFFFF"/>
                </a:solidFill>
                <a:latin typeface="Arial"/>
              </a:rPr>
              <a:t>Robust Evaluation Framework</a:t>
            </a:r>
            <a:endParaRPr lang="en-US" sz="11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0375900" cy="5854700"/>
          </a:xfrm>
          <a:prstGeom prst="roundRect">
            <a:avLst>
              <a:gd name="adj" fmla="val 3470"/>
            </a:avLst>
          </a:prstGeom>
          <a:solidFill>
            <a:srgbClr val="000000">
              <a:alpha val="0"/>
            </a:srgbClr>
          </a:solidFill>
        </p:spPr>
        <p:txBody>
          <a:bodyPr/>
          <a:lstStyle/>
          <a:p>
            <a:endParaRPr lang="en-US"/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 l="1000" r="1000"/>
          <a:stretch>
            <a:fillRect/>
          </a:stretch>
        </p:blipFill>
        <p:spPr>
          <a:xfrm>
            <a:off x="7645400" y="4279900"/>
            <a:ext cx="1943100" cy="1168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 t="2000" b="2000"/>
          <a:stretch>
            <a:fillRect/>
          </a:stretch>
        </p:blipFill>
        <p:spPr>
          <a:xfrm>
            <a:off x="0" y="0"/>
            <a:ext cx="10388600" cy="5854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 t="1000" b="1000"/>
          <a:stretch>
            <a:fillRect/>
          </a:stretch>
        </p:blipFill>
        <p:spPr>
          <a:xfrm>
            <a:off x="317500" y="1231900"/>
            <a:ext cx="2882900" cy="16129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342900" y="3009900"/>
            <a:ext cx="2768600" cy="4953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ctr"/>
          <a:lstStyle/>
          <a:p>
            <a:pPr indent="0" algn="l">
              <a:lnSpc>
                <a:spcPct val="112500"/>
              </a:lnSpc>
              <a:defRPr/>
            </a:pPr>
            <a:r>
              <a:rPr lang="en-US" sz="1600" b="1">
                <a:solidFill>
                  <a:srgbClr val="FFFFFF"/>
                </a:solidFill>
                <a:latin typeface="苹方-简"/>
              </a:rPr>
              <a:t>Feature Engineering Techniques</a:t>
            </a:r>
            <a:endParaRPr lang="en-US" sz="1100"/>
          </a:p>
        </p:txBody>
      </p:sp>
      <p:sp>
        <p:nvSpPr>
          <p:cNvPr id="7" name="TextBox 7"/>
          <p:cNvSpPr txBox="1"/>
          <p:nvPr/>
        </p:nvSpPr>
        <p:spPr>
          <a:xfrm>
            <a:off x="342900" y="3695700"/>
            <a:ext cx="2768600" cy="9652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ctr"/>
          <a:lstStyle/>
          <a:p>
            <a:pPr indent="0" algn="l">
              <a:lnSpc>
                <a:spcPct val="109090"/>
              </a:lnSpc>
              <a:defRPr/>
            </a:pPr>
            <a:r>
              <a:rPr lang="en-US" sz="1100" b="0">
                <a:solidFill>
                  <a:srgbClr val="FFFFFF"/>
                </a:solidFill>
                <a:latin typeface="&quot;Noto Sans SC&quot;"/>
              </a:rPr>
              <a:t>Effective feature engineering involves transforming baseline features such as gender, ethnicity, and regimen into one-hot encoded formats, enhancing model interpretability and performance in predictive analytics.</a:t>
            </a:r>
            <a:endParaRPr lang="en-US" sz="1100"/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rcRect t="1000" b="1000"/>
          <a:stretch>
            <a:fillRect/>
          </a:stretch>
        </p:blipFill>
        <p:spPr>
          <a:xfrm>
            <a:off x="3733800" y="1714500"/>
            <a:ext cx="2882900" cy="16129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3771900" y="3492500"/>
            <a:ext cx="2768600" cy="4953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ctr"/>
          <a:lstStyle/>
          <a:p>
            <a:pPr indent="0" algn="l">
              <a:lnSpc>
                <a:spcPct val="112500"/>
              </a:lnSpc>
              <a:defRPr/>
            </a:pPr>
            <a:r>
              <a:rPr lang="en-US" sz="1600" b="1">
                <a:solidFill>
                  <a:srgbClr val="FFFFFF"/>
                </a:solidFill>
                <a:latin typeface="苹方-简"/>
              </a:rPr>
              <a:t>Modeling Strategy with LightGBM</a:t>
            </a:r>
            <a:endParaRPr lang="en-US" sz="1100"/>
          </a:p>
        </p:txBody>
      </p:sp>
      <p:sp>
        <p:nvSpPr>
          <p:cNvPr id="10" name="TextBox 10"/>
          <p:cNvSpPr txBox="1"/>
          <p:nvPr/>
        </p:nvSpPr>
        <p:spPr>
          <a:xfrm>
            <a:off x="3771900" y="4178300"/>
            <a:ext cx="2768600" cy="9652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ctr"/>
          <a:lstStyle/>
          <a:p>
            <a:pPr indent="0" algn="l">
              <a:lnSpc>
                <a:spcPct val="109090"/>
              </a:lnSpc>
              <a:defRPr/>
            </a:pPr>
            <a:r>
              <a:rPr lang="en-US" sz="1100" b="0">
                <a:solidFill>
                  <a:srgbClr val="FFFFFF"/>
                </a:solidFill>
                <a:latin typeface="&quot;Noto Sans SC&quot;"/>
              </a:rPr>
              <a:t>Utilizing LightGBM for modeling allows for efficient handling of large datasets, with hyperparameter tuning via GridSearchCV optimizing model performance and leveraging GPU acceleration for faster computations.</a:t>
            </a:r>
            <a:endParaRPr lang="en-US" sz="1100"/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rcRect t="1000" b="1000"/>
          <a:stretch>
            <a:fillRect/>
          </a:stretch>
        </p:blipFill>
        <p:spPr>
          <a:xfrm>
            <a:off x="7150100" y="1231900"/>
            <a:ext cx="2882900" cy="16129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7188200" y="3060700"/>
            <a:ext cx="2768600" cy="4953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ctr"/>
          <a:lstStyle/>
          <a:p>
            <a:pPr indent="0" algn="l">
              <a:lnSpc>
                <a:spcPct val="112500"/>
              </a:lnSpc>
              <a:defRPr/>
            </a:pPr>
            <a:r>
              <a:rPr lang="en-US" sz="1600" b="1">
                <a:solidFill>
                  <a:srgbClr val="FFFFFF"/>
                </a:solidFill>
                <a:latin typeface="苹方-简"/>
              </a:rPr>
              <a:t>Data Splitting and Evaluation</a:t>
            </a:r>
            <a:endParaRPr lang="en-US" sz="1100"/>
          </a:p>
        </p:txBody>
      </p:sp>
      <p:sp>
        <p:nvSpPr>
          <p:cNvPr id="13" name="TextBox 13"/>
          <p:cNvSpPr txBox="1"/>
          <p:nvPr/>
        </p:nvSpPr>
        <p:spPr>
          <a:xfrm>
            <a:off x="7188200" y="3746500"/>
            <a:ext cx="2768600" cy="8128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ctr"/>
          <a:lstStyle/>
          <a:p>
            <a:pPr indent="0" algn="l">
              <a:lnSpc>
                <a:spcPct val="109090"/>
              </a:lnSpc>
              <a:defRPr/>
            </a:pPr>
            <a:r>
              <a:rPr lang="en-US" sz="1100" b="0">
                <a:solidFill>
                  <a:srgbClr val="FFFFFF"/>
                </a:solidFill>
                <a:latin typeface="&quot;Noto Sans SC&quot;"/>
              </a:rPr>
              <a:t>Implementing an 80/20 train/test split ensures robust model evaluation, with metrics like ROC-AUC providing critical insights into model accuracy and predictive capabilities in clinical settings.</a:t>
            </a:r>
            <a:endParaRPr lang="en-US" sz="1100"/>
          </a:p>
        </p:txBody>
      </p:sp>
      <p:sp>
        <p:nvSpPr>
          <p:cNvPr id="14" name="TextBox 14"/>
          <p:cNvSpPr txBox="1"/>
          <p:nvPr/>
        </p:nvSpPr>
        <p:spPr>
          <a:xfrm>
            <a:off x="355600" y="304800"/>
            <a:ext cx="9474200" cy="3683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ctr"/>
          <a:lstStyle/>
          <a:p>
            <a:pPr indent="0" algn="ctr">
              <a:lnSpc>
                <a:spcPct val="111538"/>
              </a:lnSpc>
              <a:defRPr/>
            </a:pPr>
            <a:r>
              <a:rPr lang="en-US" sz="2600" b="1">
                <a:solidFill>
                  <a:srgbClr val="FFFFFF"/>
                </a:solidFill>
                <a:latin typeface="苹方-简"/>
              </a:rPr>
              <a:t>Predictive Modeling Approach Overview</a:t>
            </a:r>
            <a:endParaRPr lang="en-US" sz="11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0375900" cy="5854700"/>
          </a:xfrm>
          <a:prstGeom prst="roundRect">
            <a:avLst>
              <a:gd name="adj" fmla="val 3470"/>
            </a:avLst>
          </a:prstGeom>
          <a:solidFill>
            <a:srgbClr val="000000">
              <a:alpha val="0"/>
            </a:srgbClr>
          </a:solidFill>
        </p:spPr>
        <p:txBody>
          <a:bodyPr/>
          <a:lstStyle/>
          <a:p>
            <a:endParaRPr lang="en-US"/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 l="1000" r="1000"/>
          <a:stretch>
            <a:fillRect/>
          </a:stretch>
        </p:blipFill>
        <p:spPr>
          <a:xfrm>
            <a:off x="7645400" y="4279900"/>
            <a:ext cx="1943100" cy="1168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 t="2000" b="2000"/>
          <a:stretch>
            <a:fillRect/>
          </a:stretch>
        </p:blipFill>
        <p:spPr>
          <a:xfrm>
            <a:off x="0" y="0"/>
            <a:ext cx="10388600" cy="5854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 t="2000" b="2000"/>
          <a:stretch>
            <a:fillRect/>
          </a:stretch>
        </p:blipFill>
        <p:spPr>
          <a:xfrm>
            <a:off x="0" y="0"/>
            <a:ext cx="10388600" cy="58547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638300" y="2628900"/>
            <a:ext cx="7086600" cy="9144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ctr"/>
          <a:lstStyle/>
          <a:p>
            <a:pPr indent="0" algn="ctr">
              <a:lnSpc>
                <a:spcPct val="112500"/>
              </a:lnSpc>
              <a:defRPr/>
            </a:pPr>
            <a:r>
              <a:rPr lang="en-US" sz="3200" b="0">
                <a:solidFill>
                  <a:srgbClr val="FFFFFF"/>
                </a:solidFill>
                <a:latin typeface="苹方-简"/>
              </a:rPr>
              <a:t>Results, Recommendations, and Future Directions</a:t>
            </a:r>
            <a:endParaRPr lang="en-US" sz="1100"/>
          </a:p>
        </p:txBody>
      </p:sp>
      <p:sp>
        <p:nvSpPr>
          <p:cNvPr id="7" name="TextBox 7"/>
          <p:cNvSpPr txBox="1"/>
          <p:nvPr/>
        </p:nvSpPr>
        <p:spPr>
          <a:xfrm>
            <a:off x="1638300" y="1739900"/>
            <a:ext cx="7086600" cy="3683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ctr"/>
          <a:lstStyle/>
          <a:p>
            <a:pPr indent="0" algn="ctr">
              <a:lnSpc>
                <a:spcPct val="111538"/>
              </a:lnSpc>
              <a:defRPr/>
            </a:pPr>
            <a:r>
              <a:rPr lang="en-US" sz="2600" b="0">
                <a:solidFill>
                  <a:srgbClr val="FFFFFF"/>
                </a:solidFill>
                <a:latin typeface="苹方-简"/>
              </a:rPr>
              <a:t>Section 2</a:t>
            </a:r>
            <a:endParaRPr lang="en-US" sz="11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1014</Words>
  <Application>Microsoft Office PowerPoint</Application>
  <PresentationFormat>Custom</PresentationFormat>
  <Paragraphs>88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6" baseType="lpstr">
      <vt:lpstr>微软雅黑</vt:lpstr>
      <vt:lpstr>"Bryndan Write"</vt:lpstr>
      <vt:lpstr>"KG Primary Penmanship"</vt:lpstr>
      <vt:lpstr>"Noto Sans SC"</vt:lpstr>
      <vt:lpstr>"Poppins Medium"</vt:lpstr>
      <vt:lpstr>"阿里巴巴普惠体 B"</vt:lpstr>
      <vt:lpstr>Arial</vt:lpstr>
      <vt:lpstr>Calibri</vt:lpstr>
      <vt:lpstr>Poppins</vt:lpstr>
      <vt:lpstr>苹方-简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Saydain shaikh</cp:lastModifiedBy>
  <cp:revision>1</cp:revision>
  <dcterms:created xsi:type="dcterms:W3CDTF">2006-08-16T00:00:00Z</dcterms:created>
  <dcterms:modified xsi:type="dcterms:W3CDTF">2025-02-08T18:41:17Z</dcterms:modified>
</cp:coreProperties>
</file>